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1"/>
  </p:sldMasterIdLst>
  <p:sldIdLst>
    <p:sldId id="263" r:id="rId22"/>
    <p:sldId id="264" r:id="rId23"/>
    <p:sldId id="267" r:id="rId24"/>
    <p:sldId id="271" r:id="rId25"/>
    <p:sldId id="272" r:id="rId26"/>
    <p:sldId id="273" r:id="rId27"/>
    <p:sldId id="274" r:id="rId28"/>
    <p:sldId id="275" r:id="rId29"/>
    <p:sldId id="276" r:id="rId30"/>
    <p:sldId id="277" r:id="rId31"/>
    <p:sldId id="278" r:id="rId32"/>
    <p:sldId id="323" r:id="rId33"/>
    <p:sldId id="324" r:id="rId34"/>
    <p:sldId id="325" r:id="rId35"/>
    <p:sldId id="279" r:id="rId36"/>
    <p:sldId id="280" r:id="rId37"/>
    <p:sldId id="281" r:id="rId38"/>
    <p:sldId id="282" r:id="rId39"/>
    <p:sldId id="283" r:id="rId40"/>
    <p:sldId id="284" r:id="rId41"/>
    <p:sldId id="326" r:id="rId42"/>
    <p:sldId id="285" r:id="rId43"/>
    <p:sldId id="286" r:id="rId44"/>
    <p:sldId id="287" r:id="rId45"/>
    <p:sldId id="327" r:id="rId46"/>
    <p:sldId id="288" r:id="rId47"/>
    <p:sldId id="289" r:id="rId48"/>
    <p:sldId id="290" r:id="rId49"/>
    <p:sldId id="291" r:id="rId50"/>
    <p:sldId id="292" r:id="rId51"/>
    <p:sldId id="328" r:id="rId52"/>
    <p:sldId id="329" r:id="rId53"/>
    <p:sldId id="293" r:id="rId54"/>
    <p:sldId id="294" r:id="rId55"/>
    <p:sldId id="295" r:id="rId56"/>
    <p:sldId id="296" r:id="rId57"/>
    <p:sldId id="297" r:id="rId58"/>
    <p:sldId id="298" r:id="rId59"/>
    <p:sldId id="299" r:id="rId60"/>
    <p:sldId id="300" r:id="rId61"/>
    <p:sldId id="301" r:id="rId62"/>
    <p:sldId id="302" r:id="rId63"/>
    <p:sldId id="303" r:id="rId64"/>
    <p:sldId id="304" r:id="rId65"/>
    <p:sldId id="330" r:id="rId66"/>
    <p:sldId id="305" r:id="rId67"/>
    <p:sldId id="331" r:id="rId68"/>
    <p:sldId id="306" r:id="rId69"/>
    <p:sldId id="307" r:id="rId70"/>
    <p:sldId id="335" r:id="rId71"/>
    <p:sldId id="332" r:id="rId72"/>
    <p:sldId id="333" r:id="rId73"/>
    <p:sldId id="334" r:id="rId74"/>
    <p:sldId id="308" r:id="rId75"/>
    <p:sldId id="309" r:id="rId76"/>
    <p:sldId id="268" r:id="rId77"/>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57" d="100"/>
          <a:sy n="57" d="100"/>
        </p:scale>
        <p:origin x="547"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16" Type="http://schemas.openxmlformats.org/officeDocument/2006/relationships/customXml" Target="../customXml/item16.xml"/><Relationship Id="rId11" Type="http://schemas.openxmlformats.org/officeDocument/2006/relationships/customXml" Target="../customXml/item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viewProps" Target="viewProps.xml"/><Relationship Id="rId5" Type="http://schemas.openxmlformats.org/officeDocument/2006/relationships/customXml" Target="../customXml/item5.xml"/><Relationship Id="rId61" Type="http://schemas.openxmlformats.org/officeDocument/2006/relationships/slide" Target="slides/slide40.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customXml" Target="../customXml/item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customXml" Target="../customXml/item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customXml" Target="../customXml/item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7" Type="http://schemas.openxmlformats.org/officeDocument/2006/relationships/customXml" Target="../customXml/item7.xml"/><Relationship Id="rId71" Type="http://schemas.openxmlformats.org/officeDocument/2006/relationships/slide" Target="slides/slide50.xml"/><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ustomXml" Target="../../customXml/item2.xml"/><Relationship Id="rId7" Type="http://schemas.openxmlformats.org/officeDocument/2006/relationships/image" Target="../media/image4.png"/><Relationship Id="rId2" Type="http://schemas.openxmlformats.org/officeDocument/2006/relationships/customXml" Target="../../customXml/item20.xml"/><Relationship Id="rId1" Type="http://schemas.openxmlformats.org/officeDocument/2006/relationships/customXml" Target="../../customXml/item5.xml"/><Relationship Id="rId6" Type="http://schemas.openxmlformats.org/officeDocument/2006/relationships/image" Target="../media/image3.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customXml" Target="../../customXml/item4.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customXml" Target="../../customXml/item18.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8.xml"/><Relationship Id="rId7" Type="http://schemas.openxmlformats.org/officeDocument/2006/relationships/image" Target="../media/image15.png"/><Relationship Id="rId2" Type="http://schemas.openxmlformats.org/officeDocument/2006/relationships/customXml" Target="../../customXml/item14.xml"/><Relationship Id="rId1" Type="http://schemas.openxmlformats.org/officeDocument/2006/relationships/customXml" Target="../../customXml/item17.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15.xml"/><Relationship Id="rId7" Type="http://schemas.openxmlformats.org/officeDocument/2006/relationships/image" Target="../media/image15.png"/><Relationship Id="rId2" Type="http://schemas.openxmlformats.org/officeDocument/2006/relationships/customXml" Target="../../customXml/item16.xml"/><Relationship Id="rId1" Type="http://schemas.openxmlformats.org/officeDocument/2006/relationships/customXml" Target="../../customXml/item6.xml"/><Relationship Id="rId6" Type="http://schemas.openxmlformats.org/officeDocument/2006/relationships/image" Target="../media/image14.png"/><Relationship Id="rId5" Type="http://schemas.openxmlformats.org/officeDocument/2006/relationships/image" Target="../media/image17.jp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pic>
        <p:nvPicPr>
          <p:cNvPr id="18" name="Imagem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1012508" y="4122782"/>
            <a:ext cx="13716000" cy="2407558"/>
          </a:xfrm>
          <a:prstGeom prst="rect">
            <a:avLst/>
          </a:prstGeom>
        </p:spPr>
        <p:txBody>
          <a:bodyPr anchor="t">
            <a:noAutofit/>
          </a:bodyPr>
          <a:lstStyle>
            <a:lvl1pPr algn="l">
              <a:lnSpc>
                <a:spcPts val="9200"/>
              </a:lnSpc>
              <a:defRPr sz="9200" cap="all" baseline="0">
                <a:solidFill>
                  <a:srgbClr val="23755A"/>
                </a:solidFill>
                <a:latin typeface="Calibri Bold" panose="020F0702030404030204" pitchFamily="34" charset="0"/>
                <a:cs typeface="Calibri Bold" panose="020F0702030404030204" pitchFamily="34" charset="0"/>
              </a:defRPr>
            </a:lvl1pPr>
          </a:lstStyle>
          <a:p>
            <a:r>
              <a:rPr lang="en-US" dirty="0" err="1"/>
              <a:t>Título</a:t>
            </a:r>
            <a:r>
              <a:rPr lang="en-US" dirty="0"/>
              <a:t> da palestra</a:t>
            </a:r>
            <a:br>
              <a:rPr lang="en-US" dirty="0"/>
            </a:br>
            <a:r>
              <a:rPr lang="en-US" dirty="0"/>
              <a:t>teste </a:t>
            </a:r>
            <a:r>
              <a:rPr lang="en-US" dirty="0" err="1"/>
              <a:t>preenchimento</a:t>
            </a:r>
            <a:endParaRPr lang="en-US" dirty="0"/>
          </a:p>
        </p:txBody>
      </p:sp>
      <p:pic>
        <p:nvPicPr>
          <p:cNvPr id="8" name="Imagem 7"/>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1035368" y="678647"/>
            <a:ext cx="8343712" cy="2135990"/>
          </a:xfrm>
          <a:prstGeom prst="rect">
            <a:avLst/>
          </a:prstGeom>
        </p:spPr>
      </p:pic>
      <p:pic>
        <p:nvPicPr>
          <p:cNvPr id="11" name="Imagem 10"/>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16554676" y="9109915"/>
            <a:ext cx="1225590" cy="965152"/>
          </a:xfrm>
          <a:prstGeom prst="rect">
            <a:avLst/>
          </a:prstGeom>
        </p:spPr>
      </p:pic>
      <p:pic>
        <p:nvPicPr>
          <p:cNvPr id="12" name="Imagem 11"/>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16617486" y="7124700"/>
            <a:ext cx="1006194" cy="1628776"/>
          </a:xfrm>
          <a:prstGeom prst="rect">
            <a:avLst/>
          </a:prstGeom>
        </p:spPr>
      </p:pic>
      <p:pic>
        <p:nvPicPr>
          <p:cNvPr id="13" name="Imagem 12"/>
          <p:cNvPicPr>
            <a:picLocks noChangeAspect="1"/>
          </p:cNvPicPr>
          <p:nvPr userDrawn="1"/>
        </p:nvPicPr>
        <p:blipFill rotWithShape="1">
          <a:blip r:embed="rId9" cstate="print">
            <a:extLst>
              <a:ext uri="{28A0092B-C50C-407E-A947-70E740481C1C}">
                <a14:useLocalDpi xmlns:a14="http://schemas.microsoft.com/office/drawing/2010/main" val="0"/>
              </a:ext>
            </a:extLst>
          </a:blip>
          <a:srcRect b="2092"/>
          <a:stretch/>
        </p:blipFill>
        <p:spPr>
          <a:xfrm>
            <a:off x="0" y="7562497"/>
            <a:ext cx="1350090" cy="445648"/>
          </a:xfrm>
          <a:prstGeom prst="rect">
            <a:avLst/>
          </a:prstGeom>
        </p:spPr>
      </p:pic>
      <p:pic>
        <p:nvPicPr>
          <p:cNvPr id="14" name="Imagem 13"/>
          <p:cNvPicPr>
            <a:picLocks noChangeAspect="1"/>
          </p:cNvPicPr>
          <p:nvPr userDrawn="1"/>
        </p:nvPicPr>
        <p:blipFill rotWithShape="1">
          <a:blip r:embed="rId10" cstate="print">
            <a:extLst>
              <a:ext uri="{28A0092B-C50C-407E-A947-70E740481C1C}">
                <a14:useLocalDpi xmlns:a14="http://schemas.microsoft.com/office/drawing/2010/main" val="0"/>
              </a:ext>
            </a:extLst>
          </a:blip>
          <a:srcRect b="2146"/>
          <a:stretch/>
        </p:blipFill>
        <p:spPr>
          <a:xfrm>
            <a:off x="0" y="8215620"/>
            <a:ext cx="1350090" cy="445405"/>
          </a:xfrm>
          <a:prstGeom prst="rect">
            <a:avLst/>
          </a:prstGeom>
        </p:spPr>
      </p:pic>
      <p:sp>
        <p:nvSpPr>
          <p:cNvPr id="16" name="Espaço Reservado para Texto 15"/>
          <p:cNvSpPr>
            <a:spLocks noGrp="1"/>
          </p:cNvSpPr>
          <p:nvPr>
            <p:ph type="body" sz="quarter" idx="10" hasCustomPrompt="1"/>
          </p:nvPr>
        </p:nvSpPr>
        <p:spPr>
          <a:xfrm>
            <a:off x="1454150" y="7499350"/>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Nome</a:t>
            </a:r>
          </a:p>
        </p:txBody>
      </p:sp>
      <p:sp>
        <p:nvSpPr>
          <p:cNvPr id="17" name="Espaço Reservado para Texto 15"/>
          <p:cNvSpPr>
            <a:spLocks noGrp="1"/>
          </p:cNvSpPr>
          <p:nvPr>
            <p:ph type="body" sz="quarter" idx="11" hasCustomPrompt="1"/>
          </p:nvPr>
        </p:nvSpPr>
        <p:spPr>
          <a:xfrm>
            <a:off x="1463926" y="8141912"/>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Instituição</a:t>
            </a:r>
          </a:p>
        </p:txBody>
      </p:sp>
    </p:spTree>
    <p:extLst>
      <p:ext uri="{BB962C8B-B14F-4D97-AF65-F5344CB8AC3E}">
        <p14:creationId xmlns:p14="http://schemas.microsoft.com/office/powerpoint/2010/main" val="1178870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ndo Azul">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2689890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ndo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98988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údo 1">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87673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údo 2">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155471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m Azul">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1122445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m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244135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lide de título">
    <p:spTree>
      <p:nvGrpSpPr>
        <p:cNvPr id="1" name=""/>
        <p:cNvGrpSpPr/>
        <p:nvPr/>
      </p:nvGrpSpPr>
      <p:grpSpPr>
        <a:xfrm>
          <a:off x="0" y="0"/>
          <a:ext cx="0" cy="0"/>
          <a:chOff x="0" y="0"/>
          <a:chExt cx="0" cy="0"/>
        </a:xfrm>
      </p:grpSpPr>
      <p:sp>
        <p:nvSpPr>
          <p:cNvPr id="4" name="Espaço Reservado para Conteúdo 2"/>
          <p:cNvSpPr>
            <a:spLocks noGrp="1"/>
          </p:cNvSpPr>
          <p:nvPr userDrawn="1">
            <p:ph idx="10"/>
          </p:nvPr>
        </p:nvSpPr>
        <p:spPr>
          <a:xfrm>
            <a:off x="714317" y="2730717"/>
            <a:ext cx="16859369" cy="6699063"/>
          </a:xfrm>
          <a:prstGeom prst="rect">
            <a:avLst/>
          </a:prstGeom>
        </p:spPr>
        <p:txBody>
          <a:bodyPr/>
          <a:lstStyle>
            <a:lvl1pPr>
              <a:buClr>
                <a:schemeClr val="accent1">
                  <a:lumMod val="75000"/>
                </a:schemeClr>
              </a:buClr>
              <a:buFont typeface="Arial" pitchFamily="34" charset="0"/>
              <a:buChar char="•"/>
              <a:defRPr sz="3600">
                <a:solidFill>
                  <a:schemeClr val="tx1">
                    <a:lumMod val="75000"/>
                    <a:lumOff val="25000"/>
                  </a:schemeClr>
                </a:solidFill>
              </a:defRPr>
            </a:lvl1pPr>
          </a:lstStyle>
          <a:p>
            <a:r>
              <a:rPr lang="pt-BR" dirty="0"/>
              <a:t>48719</a:t>
            </a:r>
          </a:p>
          <a:p>
            <a:r>
              <a:rPr lang="pt-BR" dirty="0"/>
              <a:t>6451867498</a:t>
            </a:r>
          </a:p>
        </p:txBody>
      </p:sp>
      <p:sp>
        <p:nvSpPr>
          <p:cNvPr id="5" name="Título 1"/>
          <p:cNvSpPr>
            <a:spLocks noGrp="1"/>
          </p:cNvSpPr>
          <p:nvPr userDrawn="1">
            <p:ph type="title"/>
          </p:nvPr>
        </p:nvSpPr>
        <p:spPr>
          <a:xfrm>
            <a:off x="935089" y="498984"/>
            <a:ext cx="13144592" cy="1728192"/>
          </a:xfrm>
          <a:prstGeom prst="rect">
            <a:avLst/>
          </a:prstGeom>
        </p:spPr>
        <p:txBody>
          <a:bodyPr/>
          <a:lstStyle>
            <a:lvl1pPr algn="l">
              <a:defRPr sz="5400" b="1">
                <a:solidFill>
                  <a:schemeClr val="accent1">
                    <a:lumMod val="75000"/>
                  </a:schemeClr>
                </a:solidFill>
              </a:defRPr>
            </a:lvl1pPr>
          </a:lstStyle>
          <a:p>
            <a:endParaRPr lang="pt-BR" dirty="0"/>
          </a:p>
        </p:txBody>
      </p:sp>
    </p:spTree>
    <p:extLst>
      <p:ext uri="{BB962C8B-B14F-4D97-AF65-F5344CB8AC3E}">
        <p14:creationId xmlns:p14="http://schemas.microsoft.com/office/powerpoint/2010/main" val="2015964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m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20991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10.xml"/><Relationship Id="rId1" Type="http://schemas.openxmlformats.org/officeDocument/2006/relationships/customXml" Target="../../customXml/item7.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customXml" Target="../../customXml/item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customXml" Target="../../customXml/item11.xml"/><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4.jp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6.xml"/><Relationship Id="rId1" Type="http://schemas.openxmlformats.org/officeDocument/2006/relationships/customXml" Target="../../customXml/item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12507" y="3313787"/>
            <a:ext cx="15020807" cy="1551034"/>
          </a:xfrm>
        </p:spPr>
        <p:txBody>
          <a:bodyPr/>
          <a:lstStyle/>
          <a:p>
            <a:r>
              <a:rPr lang="en-US" sz="6000" b="1" dirty="0"/>
              <a:t>Challenges in Reporting and Staging </a:t>
            </a:r>
            <a:br>
              <a:rPr lang="en-US" sz="6000" b="1" dirty="0"/>
            </a:br>
            <a:r>
              <a:rPr lang="en-US" sz="6000" b="1" dirty="0"/>
              <a:t>of Colorectal Carcinoma</a:t>
            </a:r>
            <a:endParaRPr lang="pt-BR" sz="6000" dirty="0"/>
          </a:p>
        </p:txBody>
      </p:sp>
      <p:sp>
        <p:nvSpPr>
          <p:cNvPr id="3" name="Espaço Reservado para Texto 2"/>
          <p:cNvSpPr>
            <a:spLocks noGrp="1"/>
          </p:cNvSpPr>
          <p:nvPr>
            <p:ph type="body" sz="quarter" idx="10"/>
          </p:nvPr>
        </p:nvSpPr>
        <p:spPr/>
        <p:txBody>
          <a:bodyPr/>
          <a:lstStyle/>
          <a:p>
            <a:r>
              <a:rPr lang="en-US" dirty="0"/>
              <a:t>Raul S. Gonzalez, MD</a:t>
            </a:r>
          </a:p>
        </p:txBody>
      </p:sp>
      <p:sp>
        <p:nvSpPr>
          <p:cNvPr id="4" name="Espaço Reservado para Texto 3"/>
          <p:cNvSpPr>
            <a:spLocks noGrp="1"/>
          </p:cNvSpPr>
          <p:nvPr>
            <p:ph type="body" sz="quarter" idx="11"/>
          </p:nvPr>
        </p:nvSpPr>
        <p:spPr/>
        <p:txBody>
          <a:bodyPr/>
          <a:lstStyle/>
          <a:p>
            <a:r>
              <a:rPr lang="en-US" dirty="0"/>
              <a:t>Emory University Hospital</a:t>
            </a:r>
          </a:p>
        </p:txBody>
      </p:sp>
      <p:pic>
        <p:nvPicPr>
          <p:cNvPr id="5" name="Imagem 4"/>
          <p:cNvPicPr>
            <a:picLocks noChangeAspect="1"/>
          </p:cNvPicPr>
          <p:nvPr>
            <p:custDataLst>
              <p:custData r:id="rId1"/>
            </p:custDataLst>
          </p:nvPr>
        </p:nvPicPr>
        <p:blipFill>
          <a:blip r:embed="rId4">
            <a:extLst>
              <a:ext uri="{28A0092B-C50C-407E-A947-70E740481C1C}">
                <a14:useLocalDpi xmlns:a14="http://schemas.microsoft.com/office/drawing/2010/main" val="0"/>
              </a:ext>
            </a:extLst>
          </a:blip>
          <a:stretch>
            <a:fillRect/>
          </a:stretch>
        </p:blipFill>
        <p:spPr>
          <a:xfrm>
            <a:off x="1012508" y="3417932"/>
            <a:ext cx="3521392" cy="325729"/>
          </a:xfrm>
          <a:prstGeom prst="rect">
            <a:avLst/>
          </a:prstGeom>
        </p:spPr>
      </p:pic>
      <p:pic>
        <p:nvPicPr>
          <p:cNvPr id="6" name="Imagem 5"/>
          <p:cNvPicPr>
            <a:picLocks noChangeAspect="1"/>
          </p:cNvPicPr>
          <p:nvPr>
            <p:custDataLst>
              <p:custData r:id="rId2"/>
            </p:custDataLst>
          </p:nvPr>
        </p:nvPicPr>
        <p:blipFill>
          <a:blip r:embed="rId4">
            <a:extLst>
              <a:ext uri="{28A0092B-C50C-407E-A947-70E740481C1C}">
                <a14:useLocalDpi xmlns:a14="http://schemas.microsoft.com/office/drawing/2010/main" val="0"/>
              </a:ext>
            </a:extLst>
          </a:blip>
          <a:stretch>
            <a:fillRect/>
          </a:stretch>
        </p:blipFill>
        <p:spPr>
          <a:xfrm flipV="1">
            <a:off x="1012508" y="6689115"/>
            <a:ext cx="3521392" cy="325729"/>
          </a:xfrm>
          <a:prstGeom prst="rect">
            <a:avLst/>
          </a:prstGeom>
        </p:spPr>
      </p:pic>
    </p:spTree>
    <p:extLst>
      <p:ext uri="{BB962C8B-B14F-4D97-AF65-F5344CB8AC3E}">
        <p14:creationId xmlns:p14="http://schemas.microsoft.com/office/powerpoint/2010/main" val="1029665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2627-73ED-0096-3DE5-81A801A218AF}"/>
              </a:ext>
            </a:extLst>
          </p:cNvPr>
          <p:cNvSpPr>
            <a:spLocks noGrp="1"/>
          </p:cNvSpPr>
          <p:nvPr>
            <p:ph type="ctrTitle"/>
          </p:nvPr>
        </p:nvSpPr>
        <p:spPr/>
        <p:txBody>
          <a:bodyPr/>
          <a:lstStyle/>
          <a:p>
            <a:r>
              <a:rPr lang="en-US" b="1" dirty="0"/>
              <a:t>Case 1</a:t>
            </a:r>
            <a:endParaRPr lang="en-US" dirty="0"/>
          </a:p>
        </p:txBody>
      </p:sp>
      <p:sp>
        <p:nvSpPr>
          <p:cNvPr id="3" name="Text Placeholder 2">
            <a:extLst>
              <a:ext uri="{FF2B5EF4-FFF2-40B4-BE49-F238E27FC236}">
                <a16:creationId xmlns:a16="http://schemas.microsoft.com/office/drawing/2014/main" id="{E1D2EB31-31D1-8581-FF66-A32EE5F9D672}"/>
              </a:ext>
            </a:extLst>
          </p:cNvPr>
          <p:cNvSpPr>
            <a:spLocks noGrp="1"/>
          </p:cNvSpPr>
          <p:nvPr>
            <p:ph type="body" sz="quarter" idx="10"/>
          </p:nvPr>
        </p:nvSpPr>
        <p:spPr/>
        <p:txBody>
          <a:bodyPr/>
          <a:lstStyle/>
          <a:p>
            <a:r>
              <a:rPr lang="en-US" dirty="0"/>
              <a:t>An untreated colorectal carcinoma extends to within 1 mm of the serosal surface. There is inflammation and fibrosis between the tumor and the serosal surface.</a:t>
            </a:r>
          </a:p>
          <a:p>
            <a:endParaRPr lang="en-US" dirty="0"/>
          </a:p>
          <a:p>
            <a:r>
              <a:rPr lang="en-US" b="1" dirty="0"/>
              <a:t>Should this be staged as pT3 or pT4a?</a:t>
            </a:r>
          </a:p>
          <a:p>
            <a:endParaRPr lang="en-US" dirty="0"/>
          </a:p>
        </p:txBody>
      </p:sp>
    </p:spTree>
    <p:extLst>
      <p:ext uri="{BB962C8B-B14F-4D97-AF65-F5344CB8AC3E}">
        <p14:creationId xmlns:p14="http://schemas.microsoft.com/office/powerpoint/2010/main" val="1961742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1509-9153-8F67-2DCB-6B90944BD566}"/>
              </a:ext>
            </a:extLst>
          </p:cNvPr>
          <p:cNvSpPr>
            <a:spLocks noGrp="1"/>
          </p:cNvSpPr>
          <p:nvPr>
            <p:ph type="ctrTitle"/>
          </p:nvPr>
        </p:nvSpPr>
        <p:spPr/>
        <p:txBody>
          <a:bodyPr/>
          <a:lstStyle/>
          <a:p>
            <a:r>
              <a:rPr lang="en-US" sz="6600" b="1" dirty="0"/>
              <a:t>pT3 and pT4 – so close, yet so far</a:t>
            </a:r>
            <a:endParaRPr lang="en-US" sz="6600" dirty="0"/>
          </a:p>
        </p:txBody>
      </p:sp>
      <p:sp>
        <p:nvSpPr>
          <p:cNvPr id="3" name="Text Placeholder 2">
            <a:extLst>
              <a:ext uri="{FF2B5EF4-FFF2-40B4-BE49-F238E27FC236}">
                <a16:creationId xmlns:a16="http://schemas.microsoft.com/office/drawing/2014/main" id="{C791C611-878C-6A85-86F8-8692AC141C98}"/>
              </a:ext>
            </a:extLst>
          </p:cNvPr>
          <p:cNvSpPr>
            <a:spLocks noGrp="1"/>
          </p:cNvSpPr>
          <p:nvPr>
            <p:ph type="body" sz="quarter" idx="10"/>
          </p:nvPr>
        </p:nvSpPr>
        <p:spPr/>
        <p:txBody>
          <a:bodyPr/>
          <a:lstStyle/>
          <a:p>
            <a:r>
              <a:rPr lang="en-US" dirty="0"/>
              <a:t>CRC may extend to within 1 mm of serosal surface, sometimes with accompanying inflammatory reaction</a:t>
            </a:r>
          </a:p>
          <a:p>
            <a:endParaRPr lang="en-US" dirty="0"/>
          </a:p>
          <a:p>
            <a:r>
              <a:rPr lang="en-US" dirty="0"/>
              <a:t>Unclear whether this should be considered serosal disease or not</a:t>
            </a:r>
          </a:p>
          <a:p>
            <a:r>
              <a:rPr lang="en-US" dirty="0"/>
              <a:t>	Several studies have indicated no</a:t>
            </a:r>
          </a:p>
          <a:p>
            <a:endParaRPr lang="en-US" dirty="0"/>
          </a:p>
        </p:txBody>
      </p:sp>
    </p:spTree>
    <p:extLst>
      <p:ext uri="{BB962C8B-B14F-4D97-AF65-F5344CB8AC3E}">
        <p14:creationId xmlns:p14="http://schemas.microsoft.com/office/powerpoint/2010/main" val="2530821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0">
            <a:extLst>
              <a:ext uri="{FF2B5EF4-FFF2-40B4-BE49-F238E27FC236}">
                <a16:creationId xmlns:a16="http://schemas.microsoft.com/office/drawing/2014/main" id="{F0FF0237-5298-E9D8-C677-3367AA903D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6642" y="-108012"/>
            <a:ext cx="3678323" cy="896288"/>
          </a:xfrm>
          <a:prstGeom prst="rect">
            <a:avLst/>
          </a:prstGeom>
        </p:spPr>
      </p:pic>
      <p:sp>
        <p:nvSpPr>
          <p:cNvPr id="3" name="Título 2"/>
          <p:cNvSpPr>
            <a:spLocks noGrp="1"/>
          </p:cNvSpPr>
          <p:nvPr>
            <p:ph type="title"/>
          </p:nvPr>
        </p:nvSpPr>
        <p:spPr>
          <a:xfrm>
            <a:off x="14579277" y="69270"/>
            <a:ext cx="2557611" cy="2034204"/>
          </a:xfrm>
        </p:spPr>
        <p:txBody>
          <a:bodyPr/>
          <a:lstStyle/>
          <a:p>
            <a:pPr algn="ctr"/>
            <a:r>
              <a:rPr lang="en-US" sz="2800" b="1" dirty="0"/>
              <a:t>Obvious pT3</a:t>
            </a:r>
            <a:endParaRPr lang="pt-BR" sz="3000" dirty="0">
              <a:solidFill>
                <a:schemeClr val="bg1">
                  <a:lumMod val="50000"/>
                </a:schemeClr>
              </a:solidFill>
            </a:endParaRPr>
          </a:p>
        </p:txBody>
      </p:sp>
    </p:spTree>
    <p:extLst>
      <p:ext uri="{BB962C8B-B14F-4D97-AF65-F5344CB8AC3E}">
        <p14:creationId xmlns:p14="http://schemas.microsoft.com/office/powerpoint/2010/main" val="3685785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0">
            <a:extLst>
              <a:ext uri="{FF2B5EF4-FFF2-40B4-BE49-F238E27FC236}">
                <a16:creationId xmlns:a16="http://schemas.microsoft.com/office/drawing/2014/main" id="{758DF94A-7384-C9ED-F377-11C7CFDCDA4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6642" y="-108012"/>
            <a:ext cx="3678323" cy="896288"/>
          </a:xfrm>
          <a:prstGeom prst="rect">
            <a:avLst/>
          </a:prstGeom>
        </p:spPr>
      </p:pic>
      <p:sp>
        <p:nvSpPr>
          <p:cNvPr id="3" name="Título 2"/>
          <p:cNvSpPr>
            <a:spLocks noGrp="1"/>
          </p:cNvSpPr>
          <p:nvPr>
            <p:ph type="title"/>
          </p:nvPr>
        </p:nvSpPr>
        <p:spPr>
          <a:xfrm>
            <a:off x="14579277" y="69270"/>
            <a:ext cx="2557611" cy="2034204"/>
          </a:xfrm>
        </p:spPr>
        <p:txBody>
          <a:bodyPr/>
          <a:lstStyle/>
          <a:p>
            <a:pPr algn="ctr"/>
            <a:r>
              <a:rPr lang="en-US" sz="2800" b="1" dirty="0"/>
              <a:t>Obvious pT4</a:t>
            </a:r>
            <a:endParaRPr lang="pt-BR" sz="3000" dirty="0">
              <a:solidFill>
                <a:schemeClr val="bg1">
                  <a:lumMod val="50000"/>
                </a:schemeClr>
              </a:solidFill>
            </a:endParaRPr>
          </a:p>
        </p:txBody>
      </p:sp>
    </p:spTree>
    <p:extLst>
      <p:ext uri="{BB962C8B-B14F-4D97-AF65-F5344CB8AC3E}">
        <p14:creationId xmlns:p14="http://schemas.microsoft.com/office/powerpoint/2010/main" val="4024829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0">
            <a:extLst>
              <a:ext uri="{FF2B5EF4-FFF2-40B4-BE49-F238E27FC236}">
                <a16:creationId xmlns:a16="http://schemas.microsoft.com/office/drawing/2014/main" id="{237D6BD7-5811-525F-48F3-74DAA866C6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6642" y="-108012"/>
            <a:ext cx="3678323" cy="896288"/>
          </a:xfrm>
          <a:prstGeom prst="rect">
            <a:avLst/>
          </a:prstGeom>
        </p:spPr>
      </p:pic>
      <p:sp>
        <p:nvSpPr>
          <p:cNvPr id="3" name="Título 2"/>
          <p:cNvSpPr>
            <a:spLocks noGrp="1"/>
          </p:cNvSpPr>
          <p:nvPr>
            <p:ph type="title"/>
          </p:nvPr>
        </p:nvSpPr>
        <p:spPr>
          <a:xfrm>
            <a:off x="14579277" y="69270"/>
            <a:ext cx="2557611" cy="2034204"/>
          </a:xfrm>
        </p:spPr>
        <p:txBody>
          <a:bodyPr/>
          <a:lstStyle/>
          <a:p>
            <a:pPr algn="ctr"/>
            <a:r>
              <a:rPr lang="en-US" sz="2800" b="1" dirty="0"/>
              <a:t>Now What?</a:t>
            </a:r>
            <a:endParaRPr lang="pt-BR" sz="3000" dirty="0">
              <a:solidFill>
                <a:schemeClr val="bg1">
                  <a:lumMod val="50000"/>
                </a:schemeClr>
              </a:solidFill>
            </a:endParaRPr>
          </a:p>
        </p:txBody>
      </p:sp>
    </p:spTree>
    <p:extLst>
      <p:ext uri="{BB962C8B-B14F-4D97-AF65-F5344CB8AC3E}">
        <p14:creationId xmlns:p14="http://schemas.microsoft.com/office/powerpoint/2010/main" val="3635615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26499-39F8-EC51-C250-8D6843943AA6}"/>
              </a:ext>
            </a:extLst>
          </p:cNvPr>
          <p:cNvSpPr>
            <a:spLocks noGrp="1"/>
          </p:cNvSpPr>
          <p:nvPr>
            <p:ph type="ctrTitle"/>
          </p:nvPr>
        </p:nvSpPr>
        <p:spPr/>
        <p:txBody>
          <a:bodyPr/>
          <a:lstStyle/>
          <a:p>
            <a:r>
              <a:rPr lang="en-US" sz="4400" b="1" dirty="0"/>
              <a:t>Options for Evaluating Equivocal T3/T4 Disease</a:t>
            </a:r>
            <a:endParaRPr lang="en-US" sz="4400" dirty="0"/>
          </a:p>
        </p:txBody>
      </p:sp>
      <p:sp>
        <p:nvSpPr>
          <p:cNvPr id="3" name="Text Placeholder 2">
            <a:extLst>
              <a:ext uri="{FF2B5EF4-FFF2-40B4-BE49-F238E27FC236}">
                <a16:creationId xmlns:a16="http://schemas.microsoft.com/office/drawing/2014/main" id="{34177CFA-1A43-A639-8ED6-46A80417F48D}"/>
              </a:ext>
            </a:extLst>
          </p:cNvPr>
          <p:cNvSpPr>
            <a:spLocks noGrp="1"/>
          </p:cNvSpPr>
          <p:nvPr>
            <p:ph type="body" sz="quarter" idx="10"/>
          </p:nvPr>
        </p:nvSpPr>
        <p:spPr/>
        <p:txBody>
          <a:bodyPr/>
          <a:lstStyle/>
          <a:p>
            <a:r>
              <a:rPr lang="en-US" dirty="0"/>
              <a:t>Additional levels or additional gross sections</a:t>
            </a:r>
          </a:p>
          <a:p>
            <a:r>
              <a:rPr lang="en-US" dirty="0"/>
              <a:t>	CAP recommendation</a:t>
            </a:r>
          </a:p>
          <a:p>
            <a:r>
              <a:rPr lang="en-US" dirty="0"/>
              <a:t>Elastic stain</a:t>
            </a:r>
          </a:p>
          <a:p>
            <a:r>
              <a:rPr lang="en-US" dirty="0"/>
              <a:t>	Highlights peritoneal elastic lamina – but does breach prove pT4a?</a:t>
            </a:r>
          </a:p>
          <a:p>
            <a:r>
              <a:rPr lang="en-US" dirty="0"/>
              <a:t>	Recent study of 1202 CRC suggests pT3 with lamina breach have worse outcome (Kojima et al)</a:t>
            </a:r>
          </a:p>
          <a:p>
            <a:r>
              <a:rPr lang="en-US" dirty="0"/>
              <a:t>Touch prep of serosal surface</a:t>
            </a:r>
          </a:p>
          <a:p>
            <a:r>
              <a:rPr lang="en-US" dirty="0"/>
              <a:t>	</a:t>
            </a:r>
            <a:r>
              <a:rPr lang="en-US" dirty="0" err="1"/>
              <a:t>Panarelli</a:t>
            </a:r>
            <a:r>
              <a:rPr lang="en-US" dirty="0"/>
              <a:t> et al: 46% of CRC with tumor &lt; 1mm from serosa had tumor cells on touch prep</a:t>
            </a:r>
          </a:p>
          <a:p>
            <a:r>
              <a:rPr lang="en-US" dirty="0"/>
              <a:t>Just call it pT4!</a:t>
            </a:r>
          </a:p>
          <a:p>
            <a:endParaRPr lang="en-US" dirty="0"/>
          </a:p>
        </p:txBody>
      </p:sp>
    </p:spTree>
    <p:extLst>
      <p:ext uri="{BB962C8B-B14F-4D97-AF65-F5344CB8AC3E}">
        <p14:creationId xmlns:p14="http://schemas.microsoft.com/office/powerpoint/2010/main" val="1783186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75777-5B9E-BEF9-E782-66E8581D39A7}"/>
              </a:ext>
            </a:extLst>
          </p:cNvPr>
          <p:cNvSpPr>
            <a:spLocks noGrp="1"/>
          </p:cNvSpPr>
          <p:nvPr>
            <p:ph type="ctrTitle"/>
          </p:nvPr>
        </p:nvSpPr>
        <p:spPr/>
        <p:txBody>
          <a:bodyPr/>
          <a:lstStyle/>
          <a:p>
            <a:r>
              <a:rPr lang="en-US" sz="4800" b="1" dirty="0"/>
              <a:t>Does Subdividing pT3 Have Significance?</a:t>
            </a:r>
            <a:endParaRPr lang="en-US" sz="4800" dirty="0"/>
          </a:p>
        </p:txBody>
      </p:sp>
      <p:sp>
        <p:nvSpPr>
          <p:cNvPr id="3" name="Text Placeholder 2">
            <a:extLst>
              <a:ext uri="{FF2B5EF4-FFF2-40B4-BE49-F238E27FC236}">
                <a16:creationId xmlns:a16="http://schemas.microsoft.com/office/drawing/2014/main" id="{8606BD46-0945-133D-BD26-30B74CDEA820}"/>
              </a:ext>
            </a:extLst>
          </p:cNvPr>
          <p:cNvSpPr>
            <a:spLocks noGrp="1"/>
          </p:cNvSpPr>
          <p:nvPr>
            <p:ph type="body" sz="quarter" idx="10"/>
          </p:nvPr>
        </p:nvSpPr>
        <p:spPr/>
        <p:txBody>
          <a:bodyPr/>
          <a:lstStyle/>
          <a:p>
            <a:pPr>
              <a:lnSpc>
                <a:spcPct val="100000"/>
              </a:lnSpc>
              <a:spcBef>
                <a:spcPts val="1200"/>
              </a:spcBef>
            </a:pPr>
            <a:r>
              <a:rPr lang="en-US" sz="2400" dirty="0"/>
              <a:t>Shepherd et al, 1997 (n=412): True peritoneal involvement has distinctly worse outcome</a:t>
            </a:r>
          </a:p>
          <a:p>
            <a:pPr>
              <a:lnSpc>
                <a:spcPct val="100000"/>
              </a:lnSpc>
              <a:spcBef>
                <a:spcPts val="1200"/>
              </a:spcBef>
            </a:pPr>
            <a:r>
              <a:rPr lang="en-US" sz="2400" dirty="0"/>
              <a:t>	Do </a:t>
            </a:r>
            <a:r>
              <a:rPr lang="en-US" sz="2400" u="sng" dirty="0"/>
              <a:t>not</a:t>
            </a:r>
            <a:r>
              <a:rPr lang="en-US" sz="2400" dirty="0"/>
              <a:t> subdivide pT3 or keep expanded pT4</a:t>
            </a:r>
          </a:p>
          <a:p>
            <a:pPr>
              <a:lnSpc>
                <a:spcPct val="100000"/>
              </a:lnSpc>
              <a:spcBef>
                <a:spcPts val="1200"/>
              </a:spcBef>
            </a:pPr>
            <a:r>
              <a:rPr lang="en-US" sz="2400" dirty="0" err="1"/>
              <a:t>Panarelli</a:t>
            </a:r>
            <a:r>
              <a:rPr lang="en-US" sz="2400" dirty="0"/>
              <a:t> et al, 2013 (n=120): Tumor ≤1 mm from serosa has higher rates of peritoneal </a:t>
            </a:r>
            <a:r>
              <a:rPr lang="en-US" sz="2400" dirty="0" err="1"/>
              <a:t>mets</a:t>
            </a:r>
            <a:endParaRPr lang="en-US" sz="2400" dirty="0"/>
          </a:p>
          <a:p>
            <a:pPr>
              <a:lnSpc>
                <a:spcPct val="100000"/>
              </a:lnSpc>
              <a:spcBef>
                <a:spcPts val="1200"/>
              </a:spcBef>
            </a:pPr>
            <a:r>
              <a:rPr lang="en-US" sz="2400" dirty="0"/>
              <a:t>	Subdivide pT3 or keep expanded pT4</a:t>
            </a:r>
          </a:p>
          <a:p>
            <a:pPr>
              <a:lnSpc>
                <a:spcPct val="100000"/>
              </a:lnSpc>
              <a:spcBef>
                <a:spcPts val="1200"/>
              </a:spcBef>
            </a:pPr>
            <a:r>
              <a:rPr lang="en-US" sz="2400" dirty="0" err="1"/>
              <a:t>Snaebjornsson</a:t>
            </a:r>
            <a:r>
              <a:rPr lang="en-US" sz="2400" dirty="0"/>
              <a:t> et al, 2014 (n=889): Tumor close to peritoneum behaved like positive serosa</a:t>
            </a:r>
          </a:p>
          <a:p>
            <a:pPr>
              <a:lnSpc>
                <a:spcPct val="100000"/>
              </a:lnSpc>
              <a:spcBef>
                <a:spcPts val="1200"/>
              </a:spcBef>
            </a:pPr>
            <a:r>
              <a:rPr lang="en-US" sz="2400" dirty="0"/>
              <a:t>	Subdivide pT3 or keep expanded pT4</a:t>
            </a:r>
          </a:p>
          <a:p>
            <a:pPr>
              <a:lnSpc>
                <a:spcPct val="100000"/>
              </a:lnSpc>
              <a:spcBef>
                <a:spcPts val="1200"/>
              </a:spcBef>
            </a:pPr>
            <a:r>
              <a:rPr lang="en-US" sz="2400" dirty="0"/>
              <a:t>Klaver et al, 2018 (n=159): Tumor ≤1 mm from the serosa did not behave like positive serosa</a:t>
            </a:r>
          </a:p>
          <a:p>
            <a:pPr>
              <a:lnSpc>
                <a:spcPct val="100000"/>
              </a:lnSpc>
              <a:spcBef>
                <a:spcPts val="1200"/>
              </a:spcBef>
            </a:pPr>
            <a:r>
              <a:rPr lang="en-US" sz="2400" dirty="0"/>
              <a:t>	Do </a:t>
            </a:r>
            <a:r>
              <a:rPr lang="en-US" sz="2400" u="sng" dirty="0"/>
              <a:t>not</a:t>
            </a:r>
            <a:r>
              <a:rPr lang="en-US" sz="2400" dirty="0"/>
              <a:t> subdivide pT3 or keep expanded pT4</a:t>
            </a:r>
          </a:p>
          <a:p>
            <a:pPr>
              <a:lnSpc>
                <a:spcPct val="100000"/>
              </a:lnSpc>
              <a:spcBef>
                <a:spcPts val="1200"/>
              </a:spcBef>
            </a:pPr>
            <a:r>
              <a:rPr lang="en-US" sz="2400" dirty="0"/>
              <a:t>Pantaleon Vasquez et al, 2020 (n=151): Tumor ≤1 mm from serosa behaved like positive serosa</a:t>
            </a:r>
          </a:p>
          <a:p>
            <a:pPr>
              <a:lnSpc>
                <a:spcPct val="100000"/>
              </a:lnSpc>
              <a:spcBef>
                <a:spcPts val="1200"/>
              </a:spcBef>
            </a:pPr>
            <a:r>
              <a:rPr lang="en-US" sz="2400" dirty="0"/>
              <a:t>	Subdivide pT3 or keep expanded pT4</a:t>
            </a:r>
          </a:p>
          <a:p>
            <a:pPr>
              <a:lnSpc>
                <a:spcPct val="100000"/>
              </a:lnSpc>
              <a:spcBef>
                <a:spcPts val="1200"/>
              </a:spcBef>
            </a:pPr>
            <a:r>
              <a:rPr lang="en-US" sz="2400" dirty="0" err="1"/>
              <a:t>Zwanenburg</a:t>
            </a:r>
            <a:r>
              <a:rPr lang="en-US" sz="2400" dirty="0"/>
              <a:t> et al, 2022 (n=189): Tumor distance from serosa impacts rate of peritoneal </a:t>
            </a:r>
            <a:r>
              <a:rPr lang="en-US" sz="2400" dirty="0" err="1"/>
              <a:t>mets</a:t>
            </a:r>
            <a:endParaRPr lang="en-US" sz="2400" dirty="0"/>
          </a:p>
          <a:p>
            <a:pPr>
              <a:lnSpc>
                <a:spcPct val="100000"/>
              </a:lnSpc>
              <a:spcBef>
                <a:spcPts val="1200"/>
              </a:spcBef>
            </a:pPr>
            <a:r>
              <a:rPr lang="en-US" sz="2400" dirty="0"/>
              <a:t>	Subdivide pT3 or keep expanded pT4</a:t>
            </a:r>
          </a:p>
          <a:p>
            <a:pPr>
              <a:lnSpc>
                <a:spcPct val="100000"/>
              </a:lnSpc>
              <a:spcBef>
                <a:spcPts val="1200"/>
              </a:spcBef>
            </a:pPr>
            <a:r>
              <a:rPr lang="en-US" sz="2400" dirty="0"/>
              <a:t>Ono et al, ongoing (n=244): Distance of tumor to serosa did not predict recurrence</a:t>
            </a:r>
          </a:p>
          <a:p>
            <a:pPr>
              <a:lnSpc>
                <a:spcPct val="100000"/>
              </a:lnSpc>
              <a:spcBef>
                <a:spcPts val="1200"/>
              </a:spcBef>
            </a:pPr>
            <a:r>
              <a:rPr lang="en-US" sz="2400" dirty="0"/>
              <a:t>	Do </a:t>
            </a:r>
            <a:r>
              <a:rPr lang="en-US" sz="2400" u="sng" dirty="0"/>
              <a:t>not</a:t>
            </a:r>
            <a:r>
              <a:rPr lang="en-US" sz="2400" dirty="0"/>
              <a:t> subdivide pT3 or keep expanded pT4</a:t>
            </a:r>
          </a:p>
          <a:p>
            <a:pPr>
              <a:lnSpc>
                <a:spcPct val="100000"/>
              </a:lnSpc>
              <a:spcBef>
                <a:spcPts val="1200"/>
              </a:spcBef>
            </a:pPr>
            <a:endParaRPr lang="en-US" sz="2400" dirty="0"/>
          </a:p>
        </p:txBody>
      </p:sp>
    </p:spTree>
    <p:extLst>
      <p:ext uri="{BB962C8B-B14F-4D97-AF65-F5344CB8AC3E}">
        <p14:creationId xmlns:p14="http://schemas.microsoft.com/office/powerpoint/2010/main" val="1612318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A7BB-B62C-44C9-C0BA-BD80A001A005}"/>
              </a:ext>
            </a:extLst>
          </p:cNvPr>
          <p:cNvSpPr>
            <a:spLocks noGrp="1"/>
          </p:cNvSpPr>
          <p:nvPr>
            <p:ph type="ctrTitle"/>
          </p:nvPr>
        </p:nvSpPr>
        <p:spPr/>
        <p:txBody>
          <a:bodyPr/>
          <a:lstStyle/>
          <a:p>
            <a:r>
              <a:rPr lang="en-US" sz="6000" b="1" dirty="0"/>
              <a:t>Splitting Hairs That Are Already Split</a:t>
            </a:r>
            <a:endParaRPr lang="en-US" sz="6000" dirty="0"/>
          </a:p>
        </p:txBody>
      </p:sp>
      <p:sp>
        <p:nvSpPr>
          <p:cNvPr id="3" name="Text Placeholder 2">
            <a:extLst>
              <a:ext uri="{FF2B5EF4-FFF2-40B4-BE49-F238E27FC236}">
                <a16:creationId xmlns:a16="http://schemas.microsoft.com/office/drawing/2014/main" id="{2A3A1C93-8D4B-4D6C-E215-B974FFE821C7}"/>
              </a:ext>
            </a:extLst>
          </p:cNvPr>
          <p:cNvSpPr>
            <a:spLocks noGrp="1"/>
          </p:cNvSpPr>
          <p:nvPr>
            <p:ph type="body" sz="quarter" idx="10"/>
          </p:nvPr>
        </p:nvSpPr>
        <p:spPr/>
        <p:txBody>
          <a:bodyPr/>
          <a:lstStyle/>
          <a:p>
            <a:endParaRPr lang="en-US" dirty="0"/>
          </a:p>
        </p:txBody>
      </p:sp>
      <p:sp>
        <p:nvSpPr>
          <p:cNvPr id="4" name="Title 1">
            <a:extLst>
              <a:ext uri="{FF2B5EF4-FFF2-40B4-BE49-F238E27FC236}">
                <a16:creationId xmlns:a16="http://schemas.microsoft.com/office/drawing/2014/main" id="{FCDDB186-77A5-3594-3686-68D922DD355D}"/>
              </a:ext>
            </a:extLst>
          </p:cNvPr>
          <p:cNvSpPr txBox="1">
            <a:spLocks/>
          </p:cNvSpPr>
          <p:nvPr/>
        </p:nvSpPr>
        <p:spPr>
          <a:xfrm>
            <a:off x="15040180" y="1685471"/>
            <a:ext cx="2672634" cy="494673"/>
          </a:xfrm>
          <a:prstGeom prst="rect">
            <a:avLst/>
          </a:prstGeom>
          <a:solidFill>
            <a:schemeClr val="bg1"/>
          </a:solidFill>
          <a:ln w="1270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err="1"/>
              <a:t>Snaebjornsson</a:t>
            </a:r>
            <a:r>
              <a:rPr lang="en-US" sz="2400" b="1" dirty="0"/>
              <a:t> et al</a:t>
            </a:r>
          </a:p>
        </p:txBody>
      </p:sp>
      <p:pic>
        <p:nvPicPr>
          <p:cNvPr id="22" name="Picture 21" descr="A graph of different colored lines&#10;&#10;Description automatically generated">
            <a:extLst>
              <a:ext uri="{FF2B5EF4-FFF2-40B4-BE49-F238E27FC236}">
                <a16:creationId xmlns:a16="http://schemas.microsoft.com/office/drawing/2014/main" id="{BCB3DAA8-A65E-26CE-BD53-536361808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02" y="2180144"/>
            <a:ext cx="18102395" cy="8058209"/>
          </a:xfrm>
          <a:prstGeom prst="rect">
            <a:avLst/>
          </a:prstGeom>
        </p:spPr>
      </p:pic>
    </p:spTree>
    <p:extLst>
      <p:ext uri="{BB962C8B-B14F-4D97-AF65-F5344CB8AC3E}">
        <p14:creationId xmlns:p14="http://schemas.microsoft.com/office/powerpoint/2010/main" val="4092565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6EF26-8AA0-A0EA-DCEE-357F3D87B12D}"/>
              </a:ext>
            </a:extLst>
          </p:cNvPr>
          <p:cNvSpPr>
            <a:spLocks noGrp="1"/>
          </p:cNvSpPr>
          <p:nvPr>
            <p:ph type="ctrTitle"/>
          </p:nvPr>
        </p:nvSpPr>
        <p:spPr/>
        <p:txBody>
          <a:bodyPr/>
          <a:lstStyle/>
          <a:p>
            <a:r>
              <a:rPr lang="en-US" b="1" u="sng" dirty="0"/>
              <a:t>Survey</a:t>
            </a:r>
            <a:endParaRPr lang="en-US" dirty="0"/>
          </a:p>
        </p:txBody>
      </p:sp>
      <p:sp>
        <p:nvSpPr>
          <p:cNvPr id="3" name="Text Placeholder 2">
            <a:extLst>
              <a:ext uri="{FF2B5EF4-FFF2-40B4-BE49-F238E27FC236}">
                <a16:creationId xmlns:a16="http://schemas.microsoft.com/office/drawing/2014/main" id="{BE0375E6-9000-E271-8D2D-9A328CDC6B2F}"/>
              </a:ext>
            </a:extLst>
          </p:cNvPr>
          <p:cNvSpPr>
            <a:spLocks noGrp="1"/>
          </p:cNvSpPr>
          <p:nvPr>
            <p:ph type="body" sz="quarter" idx="10"/>
          </p:nvPr>
        </p:nvSpPr>
        <p:spPr/>
        <p:txBody>
          <a:bodyPr/>
          <a:lstStyle/>
          <a:p>
            <a:r>
              <a:rPr lang="en-US" dirty="0"/>
              <a:t>H&amp;E section from surgical resection of untreated colon cancer shows viable tumor that is &gt;1 mm from the serosal surface but is continuous with the peritoneal surface through inflammation. How will you stage this tumor?</a:t>
            </a:r>
          </a:p>
          <a:p>
            <a:endParaRPr lang="en-US" dirty="0"/>
          </a:p>
          <a:p>
            <a:r>
              <a:rPr lang="en-US" dirty="0"/>
              <a:t>pT3: 49%</a:t>
            </a:r>
          </a:p>
          <a:p>
            <a:r>
              <a:rPr lang="en-US" dirty="0"/>
              <a:t>pT4: 51%</a:t>
            </a:r>
          </a:p>
          <a:p>
            <a:endParaRPr lang="en-US" dirty="0"/>
          </a:p>
        </p:txBody>
      </p:sp>
    </p:spTree>
    <p:extLst>
      <p:ext uri="{BB962C8B-B14F-4D97-AF65-F5344CB8AC3E}">
        <p14:creationId xmlns:p14="http://schemas.microsoft.com/office/powerpoint/2010/main" val="1746641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302C7-7C4D-36B1-ED00-EDECA33D0A82}"/>
              </a:ext>
            </a:extLst>
          </p:cNvPr>
          <p:cNvSpPr>
            <a:spLocks noGrp="1"/>
          </p:cNvSpPr>
          <p:nvPr>
            <p:ph type="ctrTitle"/>
          </p:nvPr>
        </p:nvSpPr>
        <p:spPr/>
        <p:txBody>
          <a:bodyPr/>
          <a:lstStyle/>
          <a:p>
            <a:r>
              <a:rPr lang="en-US" b="1" dirty="0"/>
              <a:t>Case 2</a:t>
            </a:r>
            <a:endParaRPr lang="en-US" dirty="0"/>
          </a:p>
        </p:txBody>
      </p:sp>
      <p:sp>
        <p:nvSpPr>
          <p:cNvPr id="3" name="Text Placeholder 2">
            <a:extLst>
              <a:ext uri="{FF2B5EF4-FFF2-40B4-BE49-F238E27FC236}">
                <a16:creationId xmlns:a16="http://schemas.microsoft.com/office/drawing/2014/main" id="{64CF2398-006E-D62A-DE1D-C816F4FB0DDC}"/>
              </a:ext>
            </a:extLst>
          </p:cNvPr>
          <p:cNvSpPr>
            <a:spLocks noGrp="1"/>
          </p:cNvSpPr>
          <p:nvPr>
            <p:ph type="body" sz="quarter" idx="10"/>
          </p:nvPr>
        </p:nvSpPr>
        <p:spPr/>
        <p:txBody>
          <a:bodyPr/>
          <a:lstStyle/>
          <a:p>
            <a:r>
              <a:rPr lang="en-US" dirty="0"/>
              <a:t>A treated rectal carcinoma is resected, and there is residual tumor consisting of strips of malignant epithelium floating in large mucin pools. The deepest pool extends into the muscularis propria, but the malignant epithelial cells float in the upper part of the mucin pool, in the region of the submucosa.</a:t>
            </a:r>
          </a:p>
          <a:p>
            <a:endParaRPr lang="en-US" dirty="0"/>
          </a:p>
          <a:p>
            <a:r>
              <a:rPr lang="en-US" b="1" dirty="0"/>
              <a:t>Should this be staged as ypT1 or ypT2?</a:t>
            </a:r>
          </a:p>
          <a:p>
            <a:endParaRPr lang="en-US" dirty="0"/>
          </a:p>
        </p:txBody>
      </p:sp>
    </p:spTree>
    <p:extLst>
      <p:ext uri="{BB962C8B-B14F-4D97-AF65-F5344CB8AC3E}">
        <p14:creationId xmlns:p14="http://schemas.microsoft.com/office/powerpoint/2010/main" val="1712974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US" dirty="0"/>
              <a:t>Disclosure of Relevant Financial Relationships</a:t>
            </a:r>
            <a:endParaRPr lang="pt-BR" dirty="0"/>
          </a:p>
        </p:txBody>
      </p:sp>
      <p:sp>
        <p:nvSpPr>
          <p:cNvPr id="3" name="Espaço Reservado para Texto 2"/>
          <p:cNvSpPr>
            <a:spLocks noGrp="1"/>
          </p:cNvSpPr>
          <p:nvPr>
            <p:ph type="body" sz="quarter" idx="10"/>
          </p:nvPr>
        </p:nvSpPr>
        <p:spPr>
          <a:xfrm>
            <a:off x="2104372" y="2156001"/>
            <a:ext cx="14179463" cy="6538791"/>
          </a:xfrm>
        </p:spPr>
        <p:txBody>
          <a:bodyPr/>
          <a:lstStyle/>
          <a:p>
            <a:r>
              <a:rPr lang="en-US" dirty="0"/>
              <a:t>I have done consulting work for</a:t>
            </a:r>
          </a:p>
          <a:p>
            <a:pPr lvl="1"/>
            <a:r>
              <a:rPr lang="en-US" dirty="0"/>
              <a:t>Astellas Pharma Inc</a:t>
            </a:r>
          </a:p>
          <a:p>
            <a:pPr lvl="1"/>
            <a:r>
              <a:rPr lang="en-US" dirty="0"/>
              <a:t>Bristol Myers Squibb</a:t>
            </a:r>
          </a:p>
          <a:p>
            <a:pPr lvl="1"/>
            <a:r>
              <a:rPr lang="en-US" dirty="0"/>
              <a:t>GlaxoSmithKline</a:t>
            </a:r>
          </a:p>
          <a:p>
            <a:pPr lvl="1"/>
            <a:r>
              <a:rPr lang="en-US" dirty="0"/>
              <a:t>Vertex Pharmaceuticals</a:t>
            </a:r>
          </a:p>
          <a:p>
            <a:r>
              <a:rPr lang="en-US" dirty="0"/>
              <a:t>No information related to these activities will be discussed in this talk</a:t>
            </a:r>
          </a:p>
          <a:p>
            <a:r>
              <a:rPr lang="pt-BR" sz="2600" dirty="0"/>
              <a:t>RDC Nº 96/08 da ANVISA</a:t>
            </a:r>
          </a:p>
          <a:p>
            <a:endParaRPr lang="pt-BR" dirty="0"/>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5882874" y="1690912"/>
            <a:ext cx="6522253" cy="515258"/>
          </a:xfrm>
          <a:prstGeom prst="rect">
            <a:avLst/>
          </a:prstGeom>
        </p:spPr>
      </p:pic>
    </p:spTree>
    <p:extLst>
      <p:ext uri="{BB962C8B-B14F-4D97-AF65-F5344CB8AC3E}">
        <p14:creationId xmlns:p14="http://schemas.microsoft.com/office/powerpoint/2010/main" val="1434063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3517-546F-96DC-8E75-E6B15582B9FA}"/>
              </a:ext>
            </a:extLst>
          </p:cNvPr>
          <p:cNvSpPr>
            <a:spLocks noGrp="1"/>
          </p:cNvSpPr>
          <p:nvPr>
            <p:ph type="ctrTitle"/>
          </p:nvPr>
        </p:nvSpPr>
        <p:spPr/>
        <p:txBody>
          <a:bodyPr/>
          <a:lstStyle/>
          <a:p>
            <a:r>
              <a:rPr lang="en-US" sz="4800" b="1" dirty="0"/>
              <a:t>Neoadjuvant Therapy in Rectal Carcinoma</a:t>
            </a:r>
            <a:endParaRPr lang="en-US" sz="4800" dirty="0"/>
          </a:p>
        </p:txBody>
      </p:sp>
      <p:sp>
        <p:nvSpPr>
          <p:cNvPr id="3" name="Text Placeholder 2">
            <a:extLst>
              <a:ext uri="{FF2B5EF4-FFF2-40B4-BE49-F238E27FC236}">
                <a16:creationId xmlns:a16="http://schemas.microsoft.com/office/drawing/2014/main" id="{17F23EA2-ED51-4607-02F8-2F8D5DC4EA64}"/>
              </a:ext>
            </a:extLst>
          </p:cNvPr>
          <p:cNvSpPr>
            <a:spLocks noGrp="1"/>
          </p:cNvSpPr>
          <p:nvPr>
            <p:ph type="body" sz="quarter" idx="10"/>
          </p:nvPr>
        </p:nvSpPr>
        <p:spPr/>
        <p:txBody>
          <a:bodyPr/>
          <a:lstStyle/>
          <a:p>
            <a:r>
              <a:rPr lang="en-US" dirty="0"/>
              <a:t>Advanced rectal cancer typically undergoes neoadjuvant therapy prior to resection</a:t>
            </a:r>
          </a:p>
          <a:p>
            <a:r>
              <a:rPr lang="en-US" dirty="0"/>
              <a:t>In cases with moderate response, some of the tumor dies off, leaving acellular or </a:t>
            </a:r>
            <a:r>
              <a:rPr lang="en-US" dirty="0" err="1"/>
              <a:t>paucicellular</a:t>
            </a:r>
            <a:r>
              <a:rPr lang="en-US" dirty="0"/>
              <a:t> mucin in its place</a:t>
            </a:r>
          </a:p>
          <a:p>
            <a:endParaRPr lang="en-US" dirty="0"/>
          </a:p>
          <a:p>
            <a:r>
              <a:rPr lang="en-US" dirty="0"/>
              <a:t>Should staging report where the tumor is? Where the tumor was? Where the tumor could be?</a:t>
            </a:r>
          </a:p>
          <a:p>
            <a:endParaRPr lang="en-US" dirty="0"/>
          </a:p>
        </p:txBody>
      </p:sp>
    </p:spTree>
    <p:extLst>
      <p:ext uri="{BB962C8B-B14F-4D97-AF65-F5344CB8AC3E}">
        <p14:creationId xmlns:p14="http://schemas.microsoft.com/office/powerpoint/2010/main" val="556715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0">
            <a:extLst>
              <a:ext uri="{FF2B5EF4-FFF2-40B4-BE49-F238E27FC236}">
                <a16:creationId xmlns:a16="http://schemas.microsoft.com/office/drawing/2014/main" id="{6522BB77-6E06-CD04-D8C6-6F441046F77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6642" y="-108013"/>
            <a:ext cx="3678323" cy="1104393"/>
          </a:xfrm>
          <a:prstGeom prst="rect">
            <a:avLst/>
          </a:prstGeom>
        </p:spPr>
      </p:pic>
      <p:sp>
        <p:nvSpPr>
          <p:cNvPr id="3" name="Título 2"/>
          <p:cNvSpPr>
            <a:spLocks noGrp="1"/>
          </p:cNvSpPr>
          <p:nvPr>
            <p:ph type="title"/>
          </p:nvPr>
        </p:nvSpPr>
        <p:spPr>
          <a:xfrm>
            <a:off x="14579277" y="69270"/>
            <a:ext cx="2557611" cy="2034204"/>
          </a:xfrm>
        </p:spPr>
        <p:txBody>
          <a:bodyPr/>
          <a:lstStyle/>
          <a:p>
            <a:pPr algn="ctr"/>
            <a:r>
              <a:rPr lang="en-US" sz="2800" b="1" dirty="0"/>
              <a:t>How Low Can You Go?</a:t>
            </a:r>
            <a:endParaRPr lang="pt-BR" sz="3000" dirty="0">
              <a:solidFill>
                <a:schemeClr val="bg1">
                  <a:lumMod val="50000"/>
                </a:schemeClr>
              </a:solidFill>
            </a:endParaRPr>
          </a:p>
        </p:txBody>
      </p:sp>
    </p:spTree>
    <p:extLst>
      <p:ext uri="{BB962C8B-B14F-4D97-AF65-F5344CB8AC3E}">
        <p14:creationId xmlns:p14="http://schemas.microsoft.com/office/powerpoint/2010/main" val="526926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72B22-B807-80FD-E6A6-E520C5CF811B}"/>
              </a:ext>
            </a:extLst>
          </p:cNvPr>
          <p:cNvSpPr>
            <a:spLocks noGrp="1"/>
          </p:cNvSpPr>
          <p:nvPr>
            <p:ph type="ctrTitle"/>
          </p:nvPr>
        </p:nvSpPr>
        <p:spPr/>
        <p:txBody>
          <a:bodyPr/>
          <a:lstStyle/>
          <a:p>
            <a:r>
              <a:rPr lang="en-US" b="1" u="sng" dirty="0"/>
              <a:t>Survey</a:t>
            </a:r>
            <a:endParaRPr lang="en-US" dirty="0"/>
          </a:p>
        </p:txBody>
      </p:sp>
      <p:sp>
        <p:nvSpPr>
          <p:cNvPr id="3" name="Text Placeholder 2">
            <a:extLst>
              <a:ext uri="{FF2B5EF4-FFF2-40B4-BE49-F238E27FC236}">
                <a16:creationId xmlns:a16="http://schemas.microsoft.com/office/drawing/2014/main" id="{D0202488-F8E8-C980-61CB-834E2456091E}"/>
              </a:ext>
            </a:extLst>
          </p:cNvPr>
          <p:cNvSpPr>
            <a:spLocks noGrp="1"/>
          </p:cNvSpPr>
          <p:nvPr>
            <p:ph type="body" sz="quarter" idx="10"/>
          </p:nvPr>
        </p:nvSpPr>
        <p:spPr/>
        <p:txBody>
          <a:bodyPr/>
          <a:lstStyle/>
          <a:p>
            <a:r>
              <a:rPr lang="en-US" dirty="0"/>
              <a:t>A neoadjuvant-treated rectal cancer consists of large mucin pools that dissect into muscle wall. Viable tumor cells (floating in mucin pools, marked by arrow) are only found in the submucosa, but the same mucin pools extends into the muscularis propria where they contain no epithelium. How would you stage this?</a:t>
            </a:r>
          </a:p>
          <a:p>
            <a:endParaRPr lang="en-US" dirty="0"/>
          </a:p>
          <a:p>
            <a:r>
              <a:rPr lang="en-US" dirty="0"/>
              <a:t>ypT1: 65%</a:t>
            </a:r>
          </a:p>
          <a:p>
            <a:r>
              <a:rPr lang="en-US" dirty="0"/>
              <a:t>ypT2: 35%</a:t>
            </a:r>
          </a:p>
          <a:p>
            <a:endParaRPr lang="en-US" dirty="0"/>
          </a:p>
        </p:txBody>
      </p:sp>
    </p:spTree>
    <p:extLst>
      <p:ext uri="{BB962C8B-B14F-4D97-AF65-F5344CB8AC3E}">
        <p14:creationId xmlns:p14="http://schemas.microsoft.com/office/powerpoint/2010/main" val="2523356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BD176-6C2F-D9C2-DFB3-F141034F0009}"/>
              </a:ext>
            </a:extLst>
          </p:cNvPr>
          <p:cNvSpPr>
            <a:spLocks noGrp="1"/>
          </p:cNvSpPr>
          <p:nvPr>
            <p:ph type="ctrTitle"/>
          </p:nvPr>
        </p:nvSpPr>
        <p:spPr/>
        <p:txBody>
          <a:bodyPr/>
          <a:lstStyle/>
          <a:p>
            <a:r>
              <a:rPr lang="en-US" b="1" dirty="0"/>
              <a:t>Case 3</a:t>
            </a:r>
            <a:endParaRPr lang="en-US" dirty="0"/>
          </a:p>
        </p:txBody>
      </p:sp>
      <p:sp>
        <p:nvSpPr>
          <p:cNvPr id="3" name="Text Placeholder 2">
            <a:extLst>
              <a:ext uri="{FF2B5EF4-FFF2-40B4-BE49-F238E27FC236}">
                <a16:creationId xmlns:a16="http://schemas.microsoft.com/office/drawing/2014/main" id="{329629B1-055F-EA7B-EC15-A2896900A5C1}"/>
              </a:ext>
            </a:extLst>
          </p:cNvPr>
          <p:cNvSpPr>
            <a:spLocks noGrp="1"/>
          </p:cNvSpPr>
          <p:nvPr>
            <p:ph type="body" sz="quarter" idx="10"/>
          </p:nvPr>
        </p:nvSpPr>
        <p:spPr/>
        <p:txBody>
          <a:bodyPr/>
          <a:lstStyle/>
          <a:p>
            <a:r>
              <a:rPr lang="en-US" dirty="0"/>
              <a:t>An untreated colorectal carcinoma is resected, and none of the nodes show malignant epithelium. However, two nodes show acellular mucin, with no cells seen on levels or immunohistochemical stains. </a:t>
            </a:r>
          </a:p>
          <a:p>
            <a:endParaRPr lang="en-US" dirty="0"/>
          </a:p>
          <a:p>
            <a:r>
              <a:rPr lang="en-US" b="1" dirty="0"/>
              <a:t>Should this be staged as pN0 or pN1b?</a:t>
            </a:r>
          </a:p>
          <a:p>
            <a:endParaRPr lang="en-US" dirty="0"/>
          </a:p>
        </p:txBody>
      </p:sp>
    </p:spTree>
    <p:extLst>
      <p:ext uri="{BB962C8B-B14F-4D97-AF65-F5344CB8AC3E}">
        <p14:creationId xmlns:p14="http://schemas.microsoft.com/office/powerpoint/2010/main" val="2026511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CAF82-5683-21A4-CBF0-71798E8EF7AC}"/>
              </a:ext>
            </a:extLst>
          </p:cNvPr>
          <p:cNvSpPr>
            <a:spLocks noGrp="1"/>
          </p:cNvSpPr>
          <p:nvPr>
            <p:ph type="ctrTitle"/>
          </p:nvPr>
        </p:nvSpPr>
        <p:spPr/>
        <p:txBody>
          <a:bodyPr/>
          <a:lstStyle/>
          <a:p>
            <a:r>
              <a:rPr lang="en-US" sz="4800" b="1" dirty="0"/>
              <a:t>Acellular Mucin, Sans Neoadjuvant Therapy</a:t>
            </a:r>
            <a:endParaRPr lang="en-US" sz="4800" dirty="0"/>
          </a:p>
        </p:txBody>
      </p:sp>
      <p:sp>
        <p:nvSpPr>
          <p:cNvPr id="3" name="Text Placeholder 2">
            <a:extLst>
              <a:ext uri="{FF2B5EF4-FFF2-40B4-BE49-F238E27FC236}">
                <a16:creationId xmlns:a16="http://schemas.microsoft.com/office/drawing/2014/main" id="{51F2328C-CAC8-6480-05F9-0E027D22E57F}"/>
              </a:ext>
            </a:extLst>
          </p:cNvPr>
          <p:cNvSpPr>
            <a:spLocks noGrp="1"/>
          </p:cNvSpPr>
          <p:nvPr>
            <p:ph type="body" sz="quarter" idx="10"/>
          </p:nvPr>
        </p:nvSpPr>
        <p:spPr/>
        <p:txBody>
          <a:bodyPr/>
          <a:lstStyle/>
          <a:p>
            <a:r>
              <a:rPr lang="en-US" dirty="0"/>
              <a:t>“Treated lymph nodes” with acellular mucin are not uncommon in rectal cancer following neoadjuvant therapy</a:t>
            </a:r>
          </a:p>
          <a:p>
            <a:r>
              <a:rPr lang="en-US" dirty="0"/>
              <a:t>Rarely, they can be seen in the absence of presurgical treatment</a:t>
            </a:r>
          </a:p>
          <a:p>
            <a:r>
              <a:rPr lang="en-US" dirty="0"/>
              <a:t>	CAP and AJCC: no recommendation</a:t>
            </a:r>
          </a:p>
          <a:p>
            <a:r>
              <a:rPr lang="en-US" dirty="0"/>
              <a:t>	UICC: positive for carcinoma</a:t>
            </a:r>
          </a:p>
          <a:p>
            <a:pPr marL="0" indent="0">
              <a:buNone/>
            </a:pPr>
            <a:endParaRPr lang="en-US" dirty="0"/>
          </a:p>
          <a:p>
            <a:endParaRPr lang="en-US" dirty="0"/>
          </a:p>
        </p:txBody>
      </p:sp>
    </p:spTree>
    <p:extLst>
      <p:ext uri="{BB962C8B-B14F-4D97-AF65-F5344CB8AC3E}">
        <p14:creationId xmlns:p14="http://schemas.microsoft.com/office/powerpoint/2010/main" val="1421352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0">
            <a:extLst>
              <a:ext uri="{FF2B5EF4-FFF2-40B4-BE49-F238E27FC236}">
                <a16:creationId xmlns:a16="http://schemas.microsoft.com/office/drawing/2014/main" id="{1319D6E2-1136-B3EC-5BD2-66844E8C84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6642" y="-108013"/>
            <a:ext cx="3678323" cy="1104393"/>
          </a:xfrm>
          <a:prstGeom prst="rect">
            <a:avLst/>
          </a:prstGeom>
        </p:spPr>
      </p:pic>
      <p:sp>
        <p:nvSpPr>
          <p:cNvPr id="3" name="Título 2"/>
          <p:cNvSpPr>
            <a:spLocks noGrp="1"/>
          </p:cNvSpPr>
          <p:nvPr>
            <p:ph type="title"/>
          </p:nvPr>
        </p:nvSpPr>
        <p:spPr>
          <a:xfrm>
            <a:off x="14579277" y="69270"/>
            <a:ext cx="2557611" cy="2034204"/>
          </a:xfrm>
        </p:spPr>
        <p:txBody>
          <a:bodyPr/>
          <a:lstStyle/>
          <a:p>
            <a:pPr algn="ctr"/>
            <a:r>
              <a:rPr lang="en-US" sz="2800" b="1" dirty="0"/>
              <a:t>No Neoadjuvant Therapy</a:t>
            </a:r>
            <a:endParaRPr lang="pt-BR" sz="3000" dirty="0">
              <a:solidFill>
                <a:schemeClr val="bg1">
                  <a:lumMod val="50000"/>
                </a:schemeClr>
              </a:solidFill>
            </a:endParaRPr>
          </a:p>
        </p:txBody>
      </p:sp>
    </p:spTree>
    <p:extLst>
      <p:ext uri="{BB962C8B-B14F-4D97-AF65-F5344CB8AC3E}">
        <p14:creationId xmlns:p14="http://schemas.microsoft.com/office/powerpoint/2010/main" val="3061851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C35E6-2F2B-2BB9-2BBF-8D0B073A8EFA}"/>
              </a:ext>
            </a:extLst>
          </p:cNvPr>
          <p:cNvSpPr>
            <a:spLocks noGrp="1"/>
          </p:cNvSpPr>
          <p:nvPr>
            <p:ph type="ctrTitle"/>
          </p:nvPr>
        </p:nvSpPr>
        <p:spPr/>
        <p:txBody>
          <a:bodyPr/>
          <a:lstStyle/>
          <a:p>
            <a:r>
              <a:rPr lang="en-US" sz="4800" b="1" dirty="0"/>
              <a:t>Acellular Mucin, Sans Neoadjuvant Therapy</a:t>
            </a:r>
            <a:endParaRPr lang="en-US" sz="4800" dirty="0"/>
          </a:p>
        </p:txBody>
      </p:sp>
      <p:sp>
        <p:nvSpPr>
          <p:cNvPr id="3" name="Text Placeholder 2">
            <a:extLst>
              <a:ext uri="{FF2B5EF4-FFF2-40B4-BE49-F238E27FC236}">
                <a16:creationId xmlns:a16="http://schemas.microsoft.com/office/drawing/2014/main" id="{C7F62156-5AB7-D519-9BB5-4B895A74CF8E}"/>
              </a:ext>
            </a:extLst>
          </p:cNvPr>
          <p:cNvSpPr>
            <a:spLocks noGrp="1"/>
          </p:cNvSpPr>
          <p:nvPr>
            <p:ph type="body" sz="quarter" idx="10"/>
          </p:nvPr>
        </p:nvSpPr>
        <p:spPr>
          <a:xfrm>
            <a:off x="819150" y="2336038"/>
            <a:ext cx="6287945" cy="6265491"/>
          </a:xfrm>
        </p:spPr>
        <p:txBody>
          <a:bodyPr/>
          <a:lstStyle/>
          <a:p>
            <a:r>
              <a:rPr lang="en-US" dirty="0"/>
              <a:t>Recent studies indicate this is almost exclusively seen in MMR-deficient CRC and does not indicate poor prognosis</a:t>
            </a:r>
          </a:p>
          <a:p>
            <a:r>
              <a:rPr lang="en-US" dirty="0"/>
              <a:t>	Therefore, behaves like pN0</a:t>
            </a:r>
          </a:p>
          <a:p>
            <a:endParaRPr lang="en-US" dirty="0"/>
          </a:p>
        </p:txBody>
      </p:sp>
      <p:pic>
        <p:nvPicPr>
          <p:cNvPr id="4" name="Picture 3" descr="A graph of patients undergoing surgery&#10;&#10;Description automatically generated with medium confidence">
            <a:extLst>
              <a:ext uri="{FF2B5EF4-FFF2-40B4-BE49-F238E27FC236}">
                <a16:creationId xmlns:a16="http://schemas.microsoft.com/office/drawing/2014/main" id="{84406972-86A6-F9DB-6D87-54F33C7F5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8525" y="2267059"/>
            <a:ext cx="10142366" cy="7669562"/>
          </a:xfrm>
          <a:prstGeom prst="rect">
            <a:avLst/>
          </a:prstGeom>
        </p:spPr>
      </p:pic>
      <p:sp>
        <p:nvSpPr>
          <p:cNvPr id="5" name="Title 1">
            <a:extLst>
              <a:ext uri="{FF2B5EF4-FFF2-40B4-BE49-F238E27FC236}">
                <a16:creationId xmlns:a16="http://schemas.microsoft.com/office/drawing/2014/main" id="{9A51FC36-003E-57A6-9C7A-ADEDB18213DA}"/>
              </a:ext>
            </a:extLst>
          </p:cNvPr>
          <p:cNvSpPr txBox="1">
            <a:spLocks/>
          </p:cNvSpPr>
          <p:nvPr/>
        </p:nvSpPr>
        <p:spPr>
          <a:xfrm>
            <a:off x="16103380" y="1816329"/>
            <a:ext cx="1536701" cy="323849"/>
          </a:xfrm>
          <a:prstGeom prst="rect">
            <a:avLst/>
          </a:prstGeom>
          <a:solidFill>
            <a:schemeClr val="bg1"/>
          </a:solidFill>
          <a:ln w="1270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err="1"/>
              <a:t>Lapinski</a:t>
            </a:r>
            <a:r>
              <a:rPr lang="en-US" sz="2000" b="1" dirty="0"/>
              <a:t> et al</a:t>
            </a:r>
          </a:p>
        </p:txBody>
      </p:sp>
      <p:pic>
        <p:nvPicPr>
          <p:cNvPr id="6" name="Picture 5">
            <a:extLst>
              <a:ext uri="{FF2B5EF4-FFF2-40B4-BE49-F238E27FC236}">
                <a16:creationId xmlns:a16="http://schemas.microsoft.com/office/drawing/2014/main" id="{8085E573-16AB-579E-4B68-94D5DA6F7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109" y="4734383"/>
            <a:ext cx="6653048" cy="5250561"/>
          </a:xfrm>
          <a:prstGeom prst="rect">
            <a:avLst/>
          </a:prstGeom>
        </p:spPr>
      </p:pic>
      <p:sp>
        <p:nvSpPr>
          <p:cNvPr id="7" name="Title 1">
            <a:extLst>
              <a:ext uri="{FF2B5EF4-FFF2-40B4-BE49-F238E27FC236}">
                <a16:creationId xmlns:a16="http://schemas.microsoft.com/office/drawing/2014/main" id="{435AA112-B88E-FAC3-95A6-7A7D66EA1BD4}"/>
              </a:ext>
            </a:extLst>
          </p:cNvPr>
          <p:cNvSpPr txBox="1">
            <a:spLocks/>
          </p:cNvSpPr>
          <p:nvPr/>
        </p:nvSpPr>
        <p:spPr>
          <a:xfrm>
            <a:off x="165537" y="4298240"/>
            <a:ext cx="1181101" cy="323849"/>
          </a:xfrm>
          <a:prstGeom prst="rect">
            <a:avLst/>
          </a:prstGeom>
          <a:solidFill>
            <a:schemeClr val="bg1"/>
          </a:solidFill>
          <a:ln w="1270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t>Luo et al</a:t>
            </a:r>
          </a:p>
        </p:txBody>
      </p:sp>
    </p:spTree>
    <p:extLst>
      <p:ext uri="{BB962C8B-B14F-4D97-AF65-F5344CB8AC3E}">
        <p14:creationId xmlns:p14="http://schemas.microsoft.com/office/powerpoint/2010/main" val="4042418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98A12-39FE-8A8F-FE0B-2815A334B1C6}"/>
              </a:ext>
            </a:extLst>
          </p:cNvPr>
          <p:cNvSpPr>
            <a:spLocks noGrp="1"/>
          </p:cNvSpPr>
          <p:nvPr>
            <p:ph type="ctrTitle"/>
          </p:nvPr>
        </p:nvSpPr>
        <p:spPr/>
        <p:txBody>
          <a:bodyPr/>
          <a:lstStyle/>
          <a:p>
            <a:r>
              <a:rPr lang="en-US" b="1" u="sng" dirty="0"/>
              <a:t>Survey</a:t>
            </a:r>
            <a:endParaRPr lang="en-US" dirty="0"/>
          </a:p>
        </p:txBody>
      </p:sp>
      <p:sp>
        <p:nvSpPr>
          <p:cNvPr id="3" name="Text Placeholder 2">
            <a:extLst>
              <a:ext uri="{FF2B5EF4-FFF2-40B4-BE49-F238E27FC236}">
                <a16:creationId xmlns:a16="http://schemas.microsoft.com/office/drawing/2014/main" id="{F69582D8-23D5-2610-6D72-E156AE139ABE}"/>
              </a:ext>
            </a:extLst>
          </p:cNvPr>
          <p:cNvSpPr>
            <a:spLocks noGrp="1"/>
          </p:cNvSpPr>
          <p:nvPr>
            <p:ph type="body" sz="quarter" idx="10"/>
          </p:nvPr>
        </p:nvSpPr>
        <p:spPr/>
        <p:txBody>
          <a:bodyPr/>
          <a:lstStyle/>
          <a:p>
            <a:r>
              <a:rPr lang="en-US" dirty="0"/>
              <a:t>Left hemicolectomy of an untreated colonic carcinoma … 2 of 35 lymph nodes show acellular mucin with no viable tumor cells (despite multiple deeper levels). How would you stage this?</a:t>
            </a:r>
          </a:p>
          <a:p>
            <a:endParaRPr lang="en-US" dirty="0"/>
          </a:p>
          <a:p>
            <a:r>
              <a:rPr lang="en-US" dirty="0"/>
              <a:t>pN0: 67%</a:t>
            </a:r>
          </a:p>
          <a:p>
            <a:r>
              <a:rPr lang="en-US" dirty="0"/>
              <a:t>pN1b: 33%</a:t>
            </a:r>
          </a:p>
          <a:p>
            <a:endParaRPr lang="en-US" dirty="0"/>
          </a:p>
        </p:txBody>
      </p:sp>
    </p:spTree>
    <p:extLst>
      <p:ext uri="{BB962C8B-B14F-4D97-AF65-F5344CB8AC3E}">
        <p14:creationId xmlns:p14="http://schemas.microsoft.com/office/powerpoint/2010/main" val="3565248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41BE-5923-1A9A-164B-1977B8DA3BC3}"/>
              </a:ext>
            </a:extLst>
          </p:cNvPr>
          <p:cNvSpPr>
            <a:spLocks noGrp="1"/>
          </p:cNvSpPr>
          <p:nvPr>
            <p:ph type="ctrTitle"/>
          </p:nvPr>
        </p:nvSpPr>
        <p:spPr/>
        <p:txBody>
          <a:bodyPr/>
          <a:lstStyle/>
          <a:p>
            <a:r>
              <a:rPr lang="en-US" b="1" dirty="0"/>
              <a:t>Case 4</a:t>
            </a:r>
            <a:endParaRPr lang="en-US" dirty="0"/>
          </a:p>
        </p:txBody>
      </p:sp>
      <p:sp>
        <p:nvSpPr>
          <p:cNvPr id="3" name="Text Placeholder 2">
            <a:extLst>
              <a:ext uri="{FF2B5EF4-FFF2-40B4-BE49-F238E27FC236}">
                <a16:creationId xmlns:a16="http://schemas.microsoft.com/office/drawing/2014/main" id="{4D9EC2CE-0A67-45E6-37BC-9BEAFEBFA43B}"/>
              </a:ext>
            </a:extLst>
          </p:cNvPr>
          <p:cNvSpPr>
            <a:spLocks noGrp="1"/>
          </p:cNvSpPr>
          <p:nvPr>
            <p:ph type="body" sz="quarter" idx="10"/>
          </p:nvPr>
        </p:nvSpPr>
        <p:spPr/>
        <p:txBody>
          <a:bodyPr/>
          <a:lstStyle/>
          <a:p>
            <a:r>
              <a:rPr lang="en-US" dirty="0"/>
              <a:t>An untreated colorectal carcinoma is resected, and none of the nodes show malignant glands. However, one node shows rare malignant-appearing cells that are keratin-positive on IHC. The foci are easily smaller than 0.2 mm.</a:t>
            </a:r>
          </a:p>
          <a:p>
            <a:endParaRPr lang="en-US" dirty="0"/>
          </a:p>
          <a:p>
            <a:r>
              <a:rPr lang="en-US" b="1" dirty="0"/>
              <a:t>Should this lymph node be reported as positive or negative?</a:t>
            </a:r>
          </a:p>
          <a:p>
            <a:endParaRPr lang="en-US" dirty="0"/>
          </a:p>
        </p:txBody>
      </p:sp>
    </p:spTree>
    <p:extLst>
      <p:ext uri="{BB962C8B-B14F-4D97-AF65-F5344CB8AC3E}">
        <p14:creationId xmlns:p14="http://schemas.microsoft.com/office/powerpoint/2010/main" val="532706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431BC-2531-4192-7230-33F19DC4A969}"/>
              </a:ext>
            </a:extLst>
          </p:cNvPr>
          <p:cNvSpPr>
            <a:spLocks noGrp="1"/>
          </p:cNvSpPr>
          <p:nvPr>
            <p:ph type="ctrTitle"/>
          </p:nvPr>
        </p:nvSpPr>
        <p:spPr/>
        <p:txBody>
          <a:bodyPr/>
          <a:lstStyle/>
          <a:p>
            <a:r>
              <a:rPr lang="en-US" b="1" dirty="0"/>
              <a:t>Isolated Tumor Cells</a:t>
            </a:r>
            <a:endParaRPr lang="en-US" dirty="0"/>
          </a:p>
        </p:txBody>
      </p:sp>
      <p:sp>
        <p:nvSpPr>
          <p:cNvPr id="3" name="Text Placeholder 2">
            <a:extLst>
              <a:ext uri="{FF2B5EF4-FFF2-40B4-BE49-F238E27FC236}">
                <a16:creationId xmlns:a16="http://schemas.microsoft.com/office/drawing/2014/main" id="{BCAE7CBE-6A2E-CCB1-3ACB-AF7B4A6C8C9E}"/>
              </a:ext>
            </a:extLst>
          </p:cNvPr>
          <p:cNvSpPr>
            <a:spLocks noGrp="1"/>
          </p:cNvSpPr>
          <p:nvPr>
            <p:ph type="body" sz="quarter" idx="10"/>
          </p:nvPr>
        </p:nvSpPr>
        <p:spPr/>
        <p:txBody>
          <a:bodyPr/>
          <a:lstStyle/>
          <a:p>
            <a:r>
              <a:rPr lang="en-US" dirty="0"/>
              <a:t>AJCC: single tumor cells or small clusters of tumor cells in lymph nodes, less than 0.2 mm</a:t>
            </a:r>
          </a:p>
          <a:p>
            <a:r>
              <a:rPr lang="en-US" dirty="0"/>
              <a:t>pN0(</a:t>
            </a:r>
            <a:r>
              <a:rPr lang="en-US" dirty="0" err="1"/>
              <a:t>i</a:t>
            </a:r>
            <a:r>
              <a:rPr lang="en-US" dirty="0"/>
              <a:t>+)</a:t>
            </a:r>
          </a:p>
          <a:p>
            <a:r>
              <a:rPr lang="en-US" dirty="0"/>
              <a:t>This does </a:t>
            </a:r>
            <a:r>
              <a:rPr lang="en-US" u="sng" dirty="0"/>
              <a:t>not</a:t>
            </a:r>
            <a:r>
              <a:rPr lang="en-US" dirty="0"/>
              <a:t> exist in colon cancer staging, though AJCC discusses it</a:t>
            </a:r>
          </a:p>
          <a:p>
            <a:r>
              <a:rPr lang="en-US" dirty="0"/>
              <a:t>May be occult (visible on keratin IHC but not on H&amp;E)</a:t>
            </a:r>
          </a:p>
          <a:p>
            <a:endParaRPr lang="en-US" dirty="0"/>
          </a:p>
        </p:txBody>
      </p:sp>
    </p:spTree>
    <p:extLst>
      <p:ext uri="{BB962C8B-B14F-4D97-AF65-F5344CB8AC3E}">
        <p14:creationId xmlns:p14="http://schemas.microsoft.com/office/powerpoint/2010/main" val="1720542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sp>
        <p:nvSpPr>
          <p:cNvPr id="6" name="Espaço Reservado para Texto 5">
            <a:extLst>
              <a:ext uri="{FF2B5EF4-FFF2-40B4-BE49-F238E27FC236}">
                <a16:creationId xmlns:a16="http://schemas.microsoft.com/office/drawing/2014/main" id="{3532E98B-41FA-8667-F5C3-EC18745A7055}"/>
              </a:ext>
            </a:extLst>
          </p:cNvPr>
          <p:cNvSpPr>
            <a:spLocks noGrp="1"/>
          </p:cNvSpPr>
          <p:nvPr>
            <p:ph type="body" sz="quarter" idx="10"/>
          </p:nvPr>
        </p:nvSpPr>
        <p:spPr/>
        <p:txBody>
          <a:bodyPr/>
          <a:lstStyle/>
          <a:p>
            <a:endParaRPr lang="pt-BR" dirty="0"/>
          </a:p>
        </p:txBody>
      </p:sp>
      <p:pic>
        <p:nvPicPr>
          <p:cNvPr id="3" name="Content Placeholder 4" descr="A close-up of a sign&#10;&#10;Description automatically generated">
            <a:extLst>
              <a:ext uri="{FF2B5EF4-FFF2-40B4-BE49-F238E27FC236}">
                <a16:creationId xmlns:a16="http://schemas.microsoft.com/office/drawing/2014/main" id="{1BA22CB2-ED5D-01E4-ACF6-611950D19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4" y="1904265"/>
            <a:ext cx="18185218" cy="2938899"/>
          </a:xfrm>
          <a:prstGeom prst="rect">
            <a:avLst/>
          </a:prstGeom>
        </p:spPr>
      </p:pic>
      <p:pic>
        <p:nvPicPr>
          <p:cNvPr id="5" name="Picture 4" descr="A close-up of a text&#10;&#10;Description automatically generated">
            <a:extLst>
              <a:ext uri="{FF2B5EF4-FFF2-40B4-BE49-F238E27FC236}">
                <a16:creationId xmlns:a16="http://schemas.microsoft.com/office/drawing/2014/main" id="{9AD213A5-5EBA-61EE-D6B6-CAC8FB5087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24" y="5345803"/>
            <a:ext cx="18241731" cy="4258548"/>
          </a:xfrm>
          <a:prstGeom prst="rect">
            <a:avLst/>
          </a:prstGeom>
        </p:spPr>
      </p:pic>
    </p:spTree>
    <p:extLst>
      <p:ext uri="{BB962C8B-B14F-4D97-AF65-F5344CB8AC3E}">
        <p14:creationId xmlns:p14="http://schemas.microsoft.com/office/powerpoint/2010/main" val="3857665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75479-42FA-464F-EC15-AB8FB62207D1}"/>
              </a:ext>
            </a:extLst>
          </p:cNvPr>
          <p:cNvSpPr>
            <a:spLocks noGrp="1"/>
          </p:cNvSpPr>
          <p:nvPr>
            <p:ph type="ctrTitle"/>
          </p:nvPr>
        </p:nvSpPr>
        <p:spPr/>
        <p:txBody>
          <a:bodyPr/>
          <a:lstStyle/>
          <a:p>
            <a:r>
              <a:rPr lang="en-US" b="1" dirty="0"/>
              <a:t>Isolated Tumor Cells</a:t>
            </a:r>
            <a:endParaRPr lang="en-US" dirty="0"/>
          </a:p>
        </p:txBody>
      </p:sp>
      <p:sp>
        <p:nvSpPr>
          <p:cNvPr id="3" name="Text Placeholder 2">
            <a:extLst>
              <a:ext uri="{FF2B5EF4-FFF2-40B4-BE49-F238E27FC236}">
                <a16:creationId xmlns:a16="http://schemas.microsoft.com/office/drawing/2014/main" id="{D575315C-635C-2308-1AC8-BE680BFB4419}"/>
              </a:ext>
            </a:extLst>
          </p:cNvPr>
          <p:cNvSpPr>
            <a:spLocks noGrp="1"/>
          </p:cNvSpPr>
          <p:nvPr>
            <p:ph type="body" sz="quarter" idx="10"/>
          </p:nvPr>
        </p:nvSpPr>
        <p:spPr/>
        <p:txBody>
          <a:bodyPr/>
          <a:lstStyle/>
          <a:p>
            <a:r>
              <a:rPr lang="en-US" dirty="0"/>
              <a:t>Published studies have used varied size cutoffs, definitions, and terminology</a:t>
            </a:r>
          </a:p>
          <a:p>
            <a:r>
              <a:rPr lang="en-US" dirty="0"/>
              <a:t>	</a:t>
            </a:r>
            <a:r>
              <a:rPr lang="en-US" dirty="0" err="1"/>
              <a:t>Micrometastases</a:t>
            </a:r>
            <a:r>
              <a:rPr lang="en-US" dirty="0"/>
              <a:t> = 0.2 mm to 2 mm in size</a:t>
            </a:r>
          </a:p>
          <a:p>
            <a:r>
              <a:rPr lang="en-US" dirty="0"/>
              <a:t>May be more important in pT3 and pT4 cases</a:t>
            </a:r>
          </a:p>
          <a:p>
            <a:r>
              <a:rPr lang="en-US" dirty="0"/>
              <a:t>Reportedly present in up to half of pN0 colon cancers</a:t>
            </a:r>
          </a:p>
          <a:p>
            <a:endParaRPr lang="en-US" dirty="0"/>
          </a:p>
          <a:p>
            <a:r>
              <a:rPr lang="en-US" dirty="0" err="1"/>
              <a:t>Faerden</a:t>
            </a:r>
            <a:r>
              <a:rPr lang="en-US" dirty="0"/>
              <a:t> et al, 2011 (n=193): ITC and </a:t>
            </a:r>
            <a:r>
              <a:rPr lang="en-US" dirty="0" err="1"/>
              <a:t>micromets</a:t>
            </a:r>
            <a:r>
              <a:rPr lang="en-US" dirty="0"/>
              <a:t> are prognostic</a:t>
            </a:r>
          </a:p>
          <a:p>
            <a:r>
              <a:rPr lang="en-US" dirty="0"/>
              <a:t>Protic et al, 2015 (n=203): ITC indicate worse DFS</a:t>
            </a:r>
          </a:p>
          <a:p>
            <a:r>
              <a:rPr lang="en-US" dirty="0" err="1"/>
              <a:t>Weixler</a:t>
            </a:r>
            <a:r>
              <a:rPr lang="en-US" dirty="0"/>
              <a:t> et al, 2016 (n=74): ITC indicate worse DFS and OS</a:t>
            </a:r>
          </a:p>
          <a:p>
            <a:endParaRPr lang="en-US" dirty="0"/>
          </a:p>
          <a:p>
            <a:endParaRPr lang="en-US" dirty="0"/>
          </a:p>
        </p:txBody>
      </p:sp>
    </p:spTree>
    <p:extLst>
      <p:ext uri="{BB962C8B-B14F-4D97-AF65-F5344CB8AC3E}">
        <p14:creationId xmlns:p14="http://schemas.microsoft.com/office/powerpoint/2010/main" val="650174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0">
            <a:extLst>
              <a:ext uri="{FF2B5EF4-FFF2-40B4-BE49-F238E27FC236}">
                <a16:creationId xmlns:a16="http://schemas.microsoft.com/office/drawing/2014/main" id="{FBCFD596-B6A8-593B-14B6-EFA7C1EB5F9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6642" y="-108013"/>
            <a:ext cx="3678323" cy="1104393"/>
          </a:xfrm>
          <a:prstGeom prst="rect">
            <a:avLst/>
          </a:prstGeom>
        </p:spPr>
      </p:pic>
      <p:sp>
        <p:nvSpPr>
          <p:cNvPr id="3" name="Título 2"/>
          <p:cNvSpPr>
            <a:spLocks noGrp="1"/>
          </p:cNvSpPr>
          <p:nvPr>
            <p:ph type="title"/>
          </p:nvPr>
        </p:nvSpPr>
        <p:spPr>
          <a:xfrm>
            <a:off x="14579277" y="69270"/>
            <a:ext cx="2557611" cy="2034204"/>
          </a:xfrm>
        </p:spPr>
        <p:txBody>
          <a:bodyPr/>
          <a:lstStyle/>
          <a:p>
            <a:pPr algn="ctr"/>
            <a:r>
              <a:rPr lang="en-US" sz="2800" b="1" dirty="0"/>
              <a:t>Blink and You’ll Miss Them</a:t>
            </a:r>
            <a:endParaRPr lang="pt-BR" sz="3000" dirty="0">
              <a:solidFill>
                <a:schemeClr val="bg1">
                  <a:lumMod val="50000"/>
                </a:schemeClr>
              </a:solidFill>
            </a:endParaRPr>
          </a:p>
        </p:txBody>
      </p:sp>
    </p:spTree>
    <p:extLst>
      <p:ext uri="{BB962C8B-B14F-4D97-AF65-F5344CB8AC3E}">
        <p14:creationId xmlns:p14="http://schemas.microsoft.com/office/powerpoint/2010/main" val="3784229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0">
            <a:extLst>
              <a:ext uri="{FF2B5EF4-FFF2-40B4-BE49-F238E27FC236}">
                <a16:creationId xmlns:a16="http://schemas.microsoft.com/office/drawing/2014/main" id="{C06E764A-404E-1A38-6ED7-6CDBA88B381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6642" y="-108013"/>
            <a:ext cx="3678323" cy="1104393"/>
          </a:xfrm>
          <a:prstGeom prst="rect">
            <a:avLst/>
          </a:prstGeom>
        </p:spPr>
      </p:pic>
      <p:sp>
        <p:nvSpPr>
          <p:cNvPr id="3" name="Título 2"/>
          <p:cNvSpPr>
            <a:spLocks noGrp="1"/>
          </p:cNvSpPr>
          <p:nvPr>
            <p:ph type="title"/>
          </p:nvPr>
        </p:nvSpPr>
        <p:spPr>
          <a:xfrm>
            <a:off x="14579277" y="69270"/>
            <a:ext cx="2557611" cy="2034204"/>
          </a:xfrm>
        </p:spPr>
        <p:txBody>
          <a:bodyPr/>
          <a:lstStyle/>
          <a:p>
            <a:pPr algn="ctr"/>
            <a:r>
              <a:rPr lang="en-US" sz="2800" b="1" dirty="0"/>
              <a:t>Keratin IHC to Confirm</a:t>
            </a:r>
            <a:endParaRPr lang="pt-BR" sz="3000" dirty="0">
              <a:solidFill>
                <a:schemeClr val="bg1">
                  <a:lumMod val="50000"/>
                </a:schemeClr>
              </a:solidFill>
            </a:endParaRPr>
          </a:p>
        </p:txBody>
      </p:sp>
    </p:spTree>
    <p:extLst>
      <p:ext uri="{BB962C8B-B14F-4D97-AF65-F5344CB8AC3E}">
        <p14:creationId xmlns:p14="http://schemas.microsoft.com/office/powerpoint/2010/main" val="1227051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1FA3-9F6D-1DA6-D25C-599F36E5F226}"/>
              </a:ext>
            </a:extLst>
          </p:cNvPr>
          <p:cNvSpPr>
            <a:spLocks noGrp="1"/>
          </p:cNvSpPr>
          <p:nvPr>
            <p:ph type="ctrTitle"/>
          </p:nvPr>
        </p:nvSpPr>
        <p:spPr/>
        <p:txBody>
          <a:bodyPr/>
          <a:lstStyle/>
          <a:p>
            <a:r>
              <a:rPr lang="en-US" b="1" u="sng" dirty="0"/>
              <a:t>Survey</a:t>
            </a:r>
            <a:endParaRPr lang="en-US" dirty="0"/>
          </a:p>
        </p:txBody>
      </p:sp>
      <p:sp>
        <p:nvSpPr>
          <p:cNvPr id="3" name="Text Placeholder 2">
            <a:extLst>
              <a:ext uri="{FF2B5EF4-FFF2-40B4-BE49-F238E27FC236}">
                <a16:creationId xmlns:a16="http://schemas.microsoft.com/office/drawing/2014/main" id="{4B9412B5-ECEA-255E-57E3-7CB31835CFDE}"/>
              </a:ext>
            </a:extLst>
          </p:cNvPr>
          <p:cNvSpPr>
            <a:spLocks noGrp="1"/>
          </p:cNvSpPr>
          <p:nvPr>
            <p:ph type="body" sz="quarter" idx="10"/>
          </p:nvPr>
        </p:nvSpPr>
        <p:spPr/>
        <p:txBody>
          <a:bodyPr/>
          <a:lstStyle/>
          <a:p>
            <a:r>
              <a:rPr lang="en-US" dirty="0"/>
              <a:t>Left hemicolectomy of an untreated colonic carcinoma … one of 40 lymph nodes show tumor cells measuring &lt;0.2 mm. How do you stage this?</a:t>
            </a:r>
          </a:p>
          <a:p>
            <a:endParaRPr lang="en-US" dirty="0"/>
          </a:p>
          <a:p>
            <a:r>
              <a:rPr lang="en-US" dirty="0"/>
              <a:t>Negative lymph node: 5%</a:t>
            </a:r>
          </a:p>
          <a:p>
            <a:r>
              <a:rPr lang="en-US" dirty="0"/>
              <a:t>Negative lymph node (with isolated tumor cells):  47%</a:t>
            </a:r>
          </a:p>
          <a:p>
            <a:r>
              <a:rPr lang="en-US" dirty="0"/>
              <a:t>Positive lymph node: 48%</a:t>
            </a:r>
          </a:p>
          <a:p>
            <a:endParaRPr lang="en-US" dirty="0"/>
          </a:p>
        </p:txBody>
      </p:sp>
    </p:spTree>
    <p:extLst>
      <p:ext uri="{BB962C8B-B14F-4D97-AF65-F5344CB8AC3E}">
        <p14:creationId xmlns:p14="http://schemas.microsoft.com/office/powerpoint/2010/main" val="1097798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C502D-3325-3F31-E451-55C5A83E3FF5}"/>
              </a:ext>
            </a:extLst>
          </p:cNvPr>
          <p:cNvSpPr>
            <a:spLocks noGrp="1"/>
          </p:cNvSpPr>
          <p:nvPr>
            <p:ph type="ctrTitle"/>
          </p:nvPr>
        </p:nvSpPr>
        <p:spPr/>
        <p:txBody>
          <a:bodyPr/>
          <a:lstStyle/>
          <a:p>
            <a:r>
              <a:rPr lang="en-US" sz="4800" b="1" dirty="0"/>
              <a:t>Additional Challenges in N-Category Staging</a:t>
            </a:r>
            <a:endParaRPr lang="en-US" sz="4800" dirty="0"/>
          </a:p>
        </p:txBody>
      </p:sp>
      <p:sp>
        <p:nvSpPr>
          <p:cNvPr id="3" name="Text Placeholder 2">
            <a:extLst>
              <a:ext uri="{FF2B5EF4-FFF2-40B4-BE49-F238E27FC236}">
                <a16:creationId xmlns:a16="http://schemas.microsoft.com/office/drawing/2014/main" id="{18E2743D-2056-E616-B1C5-7F715F747926}"/>
              </a:ext>
            </a:extLst>
          </p:cNvPr>
          <p:cNvSpPr>
            <a:spLocks noGrp="1"/>
          </p:cNvSpPr>
          <p:nvPr>
            <p:ph type="body" sz="quarter" idx="10"/>
          </p:nvPr>
        </p:nvSpPr>
        <p:spPr/>
        <p:txBody>
          <a:bodyPr/>
          <a:lstStyle/>
          <a:p>
            <a:r>
              <a:rPr lang="en-US" dirty="0"/>
              <a:t>Sufficient number of lymph nodes</a:t>
            </a:r>
          </a:p>
          <a:p>
            <a:r>
              <a:rPr lang="en-US" dirty="0"/>
              <a:t>Tumor deposits</a:t>
            </a:r>
          </a:p>
          <a:p>
            <a:endParaRPr lang="en-US" dirty="0"/>
          </a:p>
        </p:txBody>
      </p:sp>
    </p:spTree>
    <p:extLst>
      <p:ext uri="{BB962C8B-B14F-4D97-AF65-F5344CB8AC3E}">
        <p14:creationId xmlns:p14="http://schemas.microsoft.com/office/powerpoint/2010/main" val="1259083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4ED59-A3A3-5675-9494-395D696A7DD0}"/>
              </a:ext>
            </a:extLst>
          </p:cNvPr>
          <p:cNvSpPr>
            <a:spLocks noGrp="1"/>
          </p:cNvSpPr>
          <p:nvPr>
            <p:ph type="ctrTitle"/>
          </p:nvPr>
        </p:nvSpPr>
        <p:spPr/>
        <p:txBody>
          <a:bodyPr/>
          <a:lstStyle/>
          <a:p>
            <a:r>
              <a:rPr lang="en-US" b="1" dirty="0"/>
              <a:t>More Lymph Nodes, Please</a:t>
            </a:r>
            <a:endParaRPr lang="en-US" dirty="0"/>
          </a:p>
        </p:txBody>
      </p:sp>
      <p:sp>
        <p:nvSpPr>
          <p:cNvPr id="3" name="Text Placeholder 2">
            <a:extLst>
              <a:ext uri="{FF2B5EF4-FFF2-40B4-BE49-F238E27FC236}">
                <a16:creationId xmlns:a16="http://schemas.microsoft.com/office/drawing/2014/main" id="{87C108F8-082A-D6E0-BEEF-2DBF8E81E98C}"/>
              </a:ext>
            </a:extLst>
          </p:cNvPr>
          <p:cNvSpPr>
            <a:spLocks noGrp="1"/>
          </p:cNvSpPr>
          <p:nvPr>
            <p:ph type="body" sz="quarter" idx="10"/>
          </p:nvPr>
        </p:nvSpPr>
        <p:spPr/>
        <p:txBody>
          <a:bodyPr/>
          <a:lstStyle/>
          <a:p>
            <a:r>
              <a:rPr lang="en-US" dirty="0"/>
              <a:t>General minimum consensus standard is 12 nodes</a:t>
            </a:r>
          </a:p>
          <a:p>
            <a:r>
              <a:rPr lang="en-US" dirty="0"/>
              <a:t>	AJCC, ACS, NQF, etc.</a:t>
            </a:r>
          </a:p>
          <a:p>
            <a:r>
              <a:rPr lang="en-US" dirty="0"/>
              <a:t>	Various studies have suggested from 7 to 17 nodes</a:t>
            </a:r>
          </a:p>
          <a:p>
            <a:r>
              <a:rPr lang="en-US" dirty="0"/>
              <a:t>Small nodes can be easily missed grossly but still contain metastasis</a:t>
            </a:r>
          </a:p>
          <a:p>
            <a:r>
              <a:rPr lang="en-US" dirty="0"/>
              <a:t>Some studies have indicated poor survival in patients with fewer reported nodes</a:t>
            </a:r>
          </a:p>
          <a:p>
            <a:r>
              <a:rPr lang="en-US" dirty="0"/>
              <a:t>	Are we missing metastases?</a:t>
            </a:r>
          </a:p>
          <a:p>
            <a:r>
              <a:rPr lang="en-US" dirty="0"/>
              <a:t>	Or do these patients have decreased immune response?</a:t>
            </a:r>
          </a:p>
          <a:p>
            <a:r>
              <a:rPr lang="en-US" dirty="0"/>
              <a:t>Oncologist may not trust the accuracy if &lt; 12 LNs reported – chemo?</a:t>
            </a:r>
          </a:p>
          <a:p>
            <a:r>
              <a:rPr lang="en-US" dirty="0"/>
              <a:t>Options: clearing solutions, tossing in fat, apologetic comment</a:t>
            </a:r>
          </a:p>
          <a:p>
            <a:endParaRPr lang="en-US" dirty="0"/>
          </a:p>
        </p:txBody>
      </p:sp>
    </p:spTree>
    <p:extLst>
      <p:ext uri="{BB962C8B-B14F-4D97-AF65-F5344CB8AC3E}">
        <p14:creationId xmlns:p14="http://schemas.microsoft.com/office/powerpoint/2010/main" val="3143800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7356-230D-9807-E00E-B4E9A6A57484}"/>
              </a:ext>
            </a:extLst>
          </p:cNvPr>
          <p:cNvSpPr>
            <a:spLocks noGrp="1"/>
          </p:cNvSpPr>
          <p:nvPr>
            <p:ph type="ctrTitle"/>
          </p:nvPr>
        </p:nvSpPr>
        <p:spPr/>
        <p:txBody>
          <a:bodyPr/>
          <a:lstStyle/>
          <a:p>
            <a:r>
              <a:rPr lang="en-US" sz="5400" b="1" dirty="0"/>
              <a:t>Tumor Deposits … What, Where, Why</a:t>
            </a:r>
            <a:endParaRPr lang="en-US" sz="5400" dirty="0"/>
          </a:p>
        </p:txBody>
      </p:sp>
      <p:sp>
        <p:nvSpPr>
          <p:cNvPr id="3" name="Text Placeholder 2">
            <a:extLst>
              <a:ext uri="{FF2B5EF4-FFF2-40B4-BE49-F238E27FC236}">
                <a16:creationId xmlns:a16="http://schemas.microsoft.com/office/drawing/2014/main" id="{B59B2BCD-D5AD-A2D6-02E6-FC5904153386}"/>
              </a:ext>
            </a:extLst>
          </p:cNvPr>
          <p:cNvSpPr>
            <a:spLocks noGrp="1"/>
          </p:cNvSpPr>
          <p:nvPr>
            <p:ph type="body" sz="quarter" idx="10"/>
          </p:nvPr>
        </p:nvSpPr>
        <p:spPr/>
        <p:txBody>
          <a:bodyPr/>
          <a:lstStyle/>
          <a:p>
            <a:r>
              <a:rPr lang="en-US" dirty="0"/>
              <a:t>Discrete, discontinuous focus of carcinoma separate from the primary mass, located in the subserosa, mesentery, or </a:t>
            </a:r>
            <a:r>
              <a:rPr lang="en-US" dirty="0" err="1"/>
              <a:t>nonperitonealized</a:t>
            </a:r>
            <a:r>
              <a:rPr lang="en-US" dirty="0"/>
              <a:t> pericolic or perirectal/</a:t>
            </a:r>
            <a:r>
              <a:rPr lang="en-US" dirty="0" err="1"/>
              <a:t>mesorectal</a:t>
            </a:r>
            <a:r>
              <a:rPr lang="en-US" dirty="0"/>
              <a:t> tissue</a:t>
            </a:r>
          </a:p>
          <a:p>
            <a:r>
              <a:rPr lang="en-US" dirty="0"/>
              <a:t>Does </a:t>
            </a:r>
            <a:r>
              <a:rPr lang="en-US" u="sng" dirty="0"/>
              <a:t>not</a:t>
            </a:r>
            <a:r>
              <a:rPr lang="en-US" dirty="0"/>
              <a:t> represent lymph node involvement, </a:t>
            </a:r>
            <a:r>
              <a:rPr lang="en-US" dirty="0" err="1"/>
              <a:t>lymphovascular</a:t>
            </a:r>
            <a:r>
              <a:rPr lang="en-US" dirty="0"/>
              <a:t> invasion, perineural invasion, or direct tumor spread</a:t>
            </a:r>
          </a:p>
          <a:p>
            <a:r>
              <a:rPr lang="en-US" dirty="0"/>
              <a:t>Landau et al, study of 150 stage 3 CRC: </a:t>
            </a:r>
          </a:p>
          <a:p>
            <a:pPr marL="1431925" indent="-1431925"/>
            <a:r>
              <a:rPr lang="en-US" dirty="0"/>
              <a:t>	Patients with TDs have worse disease-specific survival than patients with 0-3 positive LNs (</a:t>
            </a:r>
            <a:r>
              <a:rPr lang="en-US" i="1" dirty="0"/>
              <a:t>P</a:t>
            </a:r>
            <a:r>
              <a:rPr lang="en-US" dirty="0"/>
              <a:t>&lt;0.001 for 0; </a:t>
            </a:r>
            <a:r>
              <a:rPr lang="en-US" i="1" dirty="0"/>
              <a:t>P</a:t>
            </a:r>
            <a:r>
              <a:rPr lang="en-US" dirty="0"/>
              <a:t>=0.02 for 1-3)</a:t>
            </a:r>
          </a:p>
          <a:p>
            <a:r>
              <a:rPr lang="en-US" dirty="0"/>
              <a:t>	Patients with TDs have a 2.2-fold risk of disease recurrence (</a:t>
            </a:r>
            <a:r>
              <a:rPr lang="en-US" i="1" dirty="0"/>
              <a:t>P</a:t>
            </a:r>
            <a:r>
              <a:rPr lang="en-US" dirty="0"/>
              <a:t>=0.02)</a:t>
            </a:r>
          </a:p>
          <a:p>
            <a:endParaRPr lang="en-US" dirty="0"/>
          </a:p>
        </p:txBody>
      </p:sp>
    </p:spTree>
    <p:extLst>
      <p:ext uri="{BB962C8B-B14F-4D97-AF65-F5344CB8AC3E}">
        <p14:creationId xmlns:p14="http://schemas.microsoft.com/office/powerpoint/2010/main" val="2212774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69EF1-0239-A9E1-A1F9-76015077D17E}"/>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2ED7639B-FC98-9573-25F7-6255F53DB134}"/>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E278BB8F-1C87-F3EC-09AF-01379DE9A7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4331" y="-1"/>
            <a:ext cx="12230906" cy="10287001"/>
          </a:xfrm>
          <a:prstGeom prst="rect">
            <a:avLst/>
          </a:prstGeom>
        </p:spPr>
      </p:pic>
      <p:sp>
        <p:nvSpPr>
          <p:cNvPr id="5" name="Title 1">
            <a:extLst>
              <a:ext uri="{FF2B5EF4-FFF2-40B4-BE49-F238E27FC236}">
                <a16:creationId xmlns:a16="http://schemas.microsoft.com/office/drawing/2014/main" id="{7C9375E7-C9CA-20FB-0FC1-BE2E3C604B17}"/>
              </a:ext>
            </a:extLst>
          </p:cNvPr>
          <p:cNvSpPr txBox="1">
            <a:spLocks/>
          </p:cNvSpPr>
          <p:nvPr/>
        </p:nvSpPr>
        <p:spPr>
          <a:xfrm>
            <a:off x="16749287" y="47582"/>
            <a:ext cx="1456326" cy="476595"/>
          </a:xfrm>
          <a:prstGeom prst="rect">
            <a:avLst/>
          </a:prstGeom>
          <a:solidFill>
            <a:schemeClr val="bg1"/>
          </a:solidFill>
          <a:ln w="1270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t>Rock et al</a:t>
            </a:r>
          </a:p>
        </p:txBody>
      </p:sp>
    </p:spTree>
    <p:extLst>
      <p:ext uri="{BB962C8B-B14F-4D97-AF65-F5344CB8AC3E}">
        <p14:creationId xmlns:p14="http://schemas.microsoft.com/office/powerpoint/2010/main" val="818644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E6669-CE5C-D014-C272-9E12AFE87F85}"/>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5EB9FA39-3E03-ABF1-5823-B527A9CBA084}"/>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B5B3D1F3-9715-07E7-C9D7-C53A14468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024" y="0"/>
            <a:ext cx="15018665" cy="10295052"/>
          </a:xfrm>
          <a:prstGeom prst="rect">
            <a:avLst/>
          </a:prstGeom>
        </p:spPr>
      </p:pic>
      <p:sp>
        <p:nvSpPr>
          <p:cNvPr id="5" name="Title 1">
            <a:extLst>
              <a:ext uri="{FF2B5EF4-FFF2-40B4-BE49-F238E27FC236}">
                <a16:creationId xmlns:a16="http://schemas.microsoft.com/office/drawing/2014/main" id="{249D1818-CC9A-E67F-C71C-D4625767318B}"/>
              </a:ext>
            </a:extLst>
          </p:cNvPr>
          <p:cNvSpPr txBox="1">
            <a:spLocks/>
          </p:cNvSpPr>
          <p:nvPr/>
        </p:nvSpPr>
        <p:spPr>
          <a:xfrm>
            <a:off x="16749287" y="47582"/>
            <a:ext cx="1456326" cy="476595"/>
          </a:xfrm>
          <a:prstGeom prst="rect">
            <a:avLst/>
          </a:prstGeom>
          <a:solidFill>
            <a:schemeClr val="bg1"/>
          </a:solidFill>
          <a:ln w="1270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t>Rock et al</a:t>
            </a:r>
          </a:p>
        </p:txBody>
      </p:sp>
    </p:spTree>
    <p:extLst>
      <p:ext uri="{BB962C8B-B14F-4D97-AF65-F5344CB8AC3E}">
        <p14:creationId xmlns:p14="http://schemas.microsoft.com/office/powerpoint/2010/main" val="1625456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783F8-4D2C-BAD1-F188-C17DCA3C166C}"/>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A5CE65F6-E597-3C49-39C5-BD38AE452408}"/>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0E3DB1B0-B942-3722-7DBB-854628A86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259" y="-1"/>
            <a:ext cx="14162608" cy="10288645"/>
          </a:xfrm>
          <a:prstGeom prst="rect">
            <a:avLst/>
          </a:prstGeom>
        </p:spPr>
      </p:pic>
      <p:sp>
        <p:nvSpPr>
          <p:cNvPr id="5" name="Title 1">
            <a:extLst>
              <a:ext uri="{FF2B5EF4-FFF2-40B4-BE49-F238E27FC236}">
                <a16:creationId xmlns:a16="http://schemas.microsoft.com/office/drawing/2014/main" id="{074DCDA8-5969-8BC1-996D-785E4E3594A6}"/>
              </a:ext>
            </a:extLst>
          </p:cNvPr>
          <p:cNvSpPr txBox="1">
            <a:spLocks/>
          </p:cNvSpPr>
          <p:nvPr/>
        </p:nvSpPr>
        <p:spPr>
          <a:xfrm>
            <a:off x="16749287" y="47582"/>
            <a:ext cx="1456326" cy="476595"/>
          </a:xfrm>
          <a:prstGeom prst="rect">
            <a:avLst/>
          </a:prstGeom>
          <a:solidFill>
            <a:schemeClr val="bg1"/>
          </a:solidFill>
          <a:ln w="1270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t>Rock et al</a:t>
            </a:r>
          </a:p>
        </p:txBody>
      </p:sp>
    </p:spTree>
    <p:extLst>
      <p:ext uri="{BB962C8B-B14F-4D97-AF65-F5344CB8AC3E}">
        <p14:creationId xmlns:p14="http://schemas.microsoft.com/office/powerpoint/2010/main" val="2485170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1DEA5-C9B3-9A39-3F31-0C2C3CD2A2C6}"/>
              </a:ext>
            </a:extLst>
          </p:cNvPr>
          <p:cNvSpPr>
            <a:spLocks noGrp="1"/>
          </p:cNvSpPr>
          <p:nvPr>
            <p:ph type="ctrTitle"/>
          </p:nvPr>
        </p:nvSpPr>
        <p:spPr/>
        <p:txBody>
          <a:bodyPr/>
          <a:lstStyle/>
          <a:p>
            <a:r>
              <a:rPr lang="en-US" dirty="0"/>
              <a:t>Survey</a:t>
            </a:r>
          </a:p>
        </p:txBody>
      </p:sp>
      <p:sp>
        <p:nvSpPr>
          <p:cNvPr id="3" name="Text Placeholder 2">
            <a:extLst>
              <a:ext uri="{FF2B5EF4-FFF2-40B4-BE49-F238E27FC236}">
                <a16:creationId xmlns:a16="http://schemas.microsoft.com/office/drawing/2014/main" id="{69B20A81-131D-DA0A-5C4C-5733F4CDE9A7}"/>
              </a:ext>
            </a:extLst>
          </p:cNvPr>
          <p:cNvSpPr>
            <a:spLocks noGrp="1"/>
          </p:cNvSpPr>
          <p:nvPr>
            <p:ph type="body" sz="quarter" idx="10"/>
          </p:nvPr>
        </p:nvSpPr>
        <p:spPr/>
        <p:txBody>
          <a:bodyPr/>
          <a:lstStyle/>
          <a:p>
            <a:endParaRPr lang="en-US"/>
          </a:p>
        </p:txBody>
      </p:sp>
      <p:pic>
        <p:nvPicPr>
          <p:cNvPr id="4" name="Content Placeholder 3">
            <a:extLst>
              <a:ext uri="{FF2B5EF4-FFF2-40B4-BE49-F238E27FC236}">
                <a16:creationId xmlns:a16="http://schemas.microsoft.com/office/drawing/2014/main" id="{9E6AAB2C-AB72-6924-7586-ACC7F56F5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59" y="2235598"/>
            <a:ext cx="18192649" cy="7160647"/>
          </a:xfrm>
          <a:prstGeom prst="rect">
            <a:avLst/>
          </a:prstGeom>
        </p:spPr>
      </p:pic>
    </p:spTree>
    <p:extLst>
      <p:ext uri="{BB962C8B-B14F-4D97-AF65-F5344CB8AC3E}">
        <p14:creationId xmlns:p14="http://schemas.microsoft.com/office/powerpoint/2010/main" val="2932155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4CFEE-C6B1-79D4-C4E0-28965A03868B}"/>
              </a:ext>
            </a:extLst>
          </p:cNvPr>
          <p:cNvSpPr>
            <a:spLocks noGrp="1"/>
          </p:cNvSpPr>
          <p:nvPr>
            <p:ph type="ctrTitle"/>
          </p:nvPr>
        </p:nvSpPr>
        <p:spPr/>
        <p:txBody>
          <a:bodyPr/>
          <a:lstStyle/>
          <a:p>
            <a:r>
              <a:rPr lang="en-US" sz="4800" b="1" dirty="0"/>
              <a:t>Expert (Dis)agreement in Diagnosing TDs</a:t>
            </a:r>
            <a:endParaRPr lang="en-US" sz="4800" dirty="0"/>
          </a:p>
        </p:txBody>
      </p:sp>
      <p:sp>
        <p:nvSpPr>
          <p:cNvPr id="3" name="Text Placeholder 2">
            <a:extLst>
              <a:ext uri="{FF2B5EF4-FFF2-40B4-BE49-F238E27FC236}">
                <a16:creationId xmlns:a16="http://schemas.microsoft.com/office/drawing/2014/main" id="{71848573-768C-DFAF-CE22-27EFD310BF27}"/>
              </a:ext>
            </a:extLst>
          </p:cNvPr>
          <p:cNvSpPr>
            <a:spLocks noGrp="1"/>
          </p:cNvSpPr>
          <p:nvPr>
            <p:ph type="body" sz="quarter" idx="10"/>
          </p:nvPr>
        </p:nvSpPr>
        <p:spPr/>
        <p:txBody>
          <a:bodyPr/>
          <a:lstStyle/>
          <a:p>
            <a:r>
              <a:rPr lang="en-US" dirty="0"/>
              <a:t>Rock et al: 25 tumor foci were circulated among 7 gastrointestinal pathologists</a:t>
            </a:r>
          </a:p>
          <a:p>
            <a:r>
              <a:rPr lang="en-US" dirty="0"/>
              <a:t>Complete agreement was found for </a:t>
            </a:r>
            <a:r>
              <a:rPr lang="en-US" u="sng" dirty="0"/>
              <a:t>11</a:t>
            </a:r>
            <a:r>
              <a:rPr lang="en-US" dirty="0"/>
              <a:t>: 5 LNs and 6 TDs</a:t>
            </a:r>
          </a:p>
          <a:p>
            <a:endParaRPr lang="en-US" dirty="0"/>
          </a:p>
        </p:txBody>
      </p:sp>
      <p:pic>
        <p:nvPicPr>
          <p:cNvPr id="4" name="Picture 3">
            <a:extLst>
              <a:ext uri="{FF2B5EF4-FFF2-40B4-BE49-F238E27FC236}">
                <a16:creationId xmlns:a16="http://schemas.microsoft.com/office/drawing/2014/main" id="{430DF828-8682-D36F-D3F4-53BB6A7E84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5192" y="3970469"/>
            <a:ext cx="7372598" cy="6200843"/>
          </a:xfrm>
          <a:prstGeom prst="rect">
            <a:avLst/>
          </a:prstGeom>
        </p:spPr>
      </p:pic>
      <p:sp>
        <p:nvSpPr>
          <p:cNvPr id="5" name="TextBox 4">
            <a:extLst>
              <a:ext uri="{FF2B5EF4-FFF2-40B4-BE49-F238E27FC236}">
                <a16:creationId xmlns:a16="http://schemas.microsoft.com/office/drawing/2014/main" id="{17E3AB4D-69FF-DC78-EE13-B6F38EEB7718}"/>
              </a:ext>
            </a:extLst>
          </p:cNvPr>
          <p:cNvSpPr txBox="1"/>
          <p:nvPr/>
        </p:nvSpPr>
        <p:spPr>
          <a:xfrm>
            <a:off x="8806695" y="7070890"/>
            <a:ext cx="3566083" cy="553998"/>
          </a:xfrm>
          <a:prstGeom prst="rect">
            <a:avLst/>
          </a:prstGeom>
          <a:noFill/>
        </p:spPr>
        <p:txBody>
          <a:bodyPr wrap="square" rtlCol="0">
            <a:spAutoFit/>
          </a:bodyPr>
          <a:lstStyle/>
          <a:p>
            <a:r>
              <a:rPr lang="en-US" sz="3000" dirty="0"/>
              <a:t>7 of 7 called this a TD</a:t>
            </a:r>
          </a:p>
        </p:txBody>
      </p:sp>
    </p:spTree>
    <p:extLst>
      <p:ext uri="{BB962C8B-B14F-4D97-AF65-F5344CB8AC3E}">
        <p14:creationId xmlns:p14="http://schemas.microsoft.com/office/powerpoint/2010/main" val="2671772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785D-338A-161F-F960-197F2283CEEB}"/>
              </a:ext>
            </a:extLst>
          </p:cNvPr>
          <p:cNvSpPr>
            <a:spLocks noGrp="1"/>
          </p:cNvSpPr>
          <p:nvPr>
            <p:ph type="ctrTitle"/>
          </p:nvPr>
        </p:nvSpPr>
        <p:spPr/>
        <p:txBody>
          <a:bodyPr/>
          <a:lstStyle/>
          <a:p>
            <a:r>
              <a:rPr lang="en-US" sz="4800" b="1" dirty="0"/>
              <a:t>Expert (Dis)agreement in Diagnosing TDs</a:t>
            </a:r>
            <a:endParaRPr lang="en-US" sz="4800" dirty="0"/>
          </a:p>
        </p:txBody>
      </p:sp>
      <p:sp>
        <p:nvSpPr>
          <p:cNvPr id="3" name="Text Placeholder 2">
            <a:extLst>
              <a:ext uri="{FF2B5EF4-FFF2-40B4-BE49-F238E27FC236}">
                <a16:creationId xmlns:a16="http://schemas.microsoft.com/office/drawing/2014/main" id="{1885B590-4E2F-A151-6F7E-C0EB811ACAE2}"/>
              </a:ext>
            </a:extLst>
          </p:cNvPr>
          <p:cNvSpPr>
            <a:spLocks noGrp="1"/>
          </p:cNvSpPr>
          <p:nvPr>
            <p:ph type="body" sz="quarter" idx="10"/>
          </p:nvPr>
        </p:nvSpPr>
        <p:spPr/>
        <p:txBody>
          <a:bodyPr/>
          <a:lstStyle/>
          <a:p>
            <a:r>
              <a:rPr lang="en-US" dirty="0"/>
              <a:t>Diagnostic criteria most often utilized: round shape, thick capsule, peripheral lymphoid follicles, peripheral rim of lymphocytes, &gt; 3mm</a:t>
            </a:r>
          </a:p>
          <a:p>
            <a:endParaRPr lang="en-US" dirty="0"/>
          </a:p>
        </p:txBody>
      </p:sp>
      <p:pic>
        <p:nvPicPr>
          <p:cNvPr id="4" name="Picture 3">
            <a:extLst>
              <a:ext uri="{FF2B5EF4-FFF2-40B4-BE49-F238E27FC236}">
                <a16:creationId xmlns:a16="http://schemas.microsoft.com/office/drawing/2014/main" id="{9DF5F711-E053-56B4-E158-5C110A694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946" y="3419243"/>
            <a:ext cx="8050307" cy="5518355"/>
          </a:xfrm>
          <a:prstGeom prst="rect">
            <a:avLst/>
          </a:prstGeom>
        </p:spPr>
      </p:pic>
      <p:pic>
        <p:nvPicPr>
          <p:cNvPr id="5" name="Picture 4">
            <a:extLst>
              <a:ext uri="{FF2B5EF4-FFF2-40B4-BE49-F238E27FC236}">
                <a16:creationId xmlns:a16="http://schemas.microsoft.com/office/drawing/2014/main" id="{178650FE-FC64-612A-D447-57E9C4194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100" y="3419243"/>
            <a:ext cx="7392103" cy="5370107"/>
          </a:xfrm>
          <a:prstGeom prst="rect">
            <a:avLst/>
          </a:prstGeom>
        </p:spPr>
      </p:pic>
      <p:sp>
        <p:nvSpPr>
          <p:cNvPr id="6" name="TextBox 5">
            <a:extLst>
              <a:ext uri="{FF2B5EF4-FFF2-40B4-BE49-F238E27FC236}">
                <a16:creationId xmlns:a16="http://schemas.microsoft.com/office/drawing/2014/main" id="{2F9B583F-B60B-9237-DCC4-A9F8D0716DE1}"/>
              </a:ext>
            </a:extLst>
          </p:cNvPr>
          <p:cNvSpPr txBox="1"/>
          <p:nvPr/>
        </p:nvSpPr>
        <p:spPr>
          <a:xfrm>
            <a:off x="4410849" y="8966426"/>
            <a:ext cx="2886483" cy="461665"/>
          </a:xfrm>
          <a:prstGeom prst="rect">
            <a:avLst/>
          </a:prstGeom>
          <a:noFill/>
        </p:spPr>
        <p:txBody>
          <a:bodyPr wrap="square" rtlCol="0">
            <a:spAutoFit/>
          </a:bodyPr>
          <a:lstStyle/>
          <a:p>
            <a:r>
              <a:rPr lang="en-US" sz="2400" dirty="0"/>
              <a:t>6 of 7 called this </a:t>
            </a:r>
            <a:r>
              <a:rPr lang="en-US" sz="2400"/>
              <a:t>a LN</a:t>
            </a:r>
            <a:endParaRPr lang="en-US" sz="2400" dirty="0"/>
          </a:p>
        </p:txBody>
      </p:sp>
      <p:sp>
        <p:nvSpPr>
          <p:cNvPr id="7" name="TextBox 6">
            <a:extLst>
              <a:ext uri="{FF2B5EF4-FFF2-40B4-BE49-F238E27FC236}">
                <a16:creationId xmlns:a16="http://schemas.microsoft.com/office/drawing/2014/main" id="{FB7F7648-9CAA-D7EE-D725-2AE0004A98A0}"/>
              </a:ext>
            </a:extLst>
          </p:cNvPr>
          <p:cNvSpPr txBox="1"/>
          <p:nvPr/>
        </p:nvSpPr>
        <p:spPr>
          <a:xfrm>
            <a:off x="13536981" y="8966426"/>
            <a:ext cx="2886483" cy="461665"/>
          </a:xfrm>
          <a:prstGeom prst="rect">
            <a:avLst/>
          </a:prstGeom>
          <a:noFill/>
        </p:spPr>
        <p:txBody>
          <a:bodyPr wrap="square" rtlCol="0">
            <a:spAutoFit/>
          </a:bodyPr>
          <a:lstStyle/>
          <a:p>
            <a:r>
              <a:rPr lang="en-US" sz="2400" dirty="0"/>
              <a:t>4 of 7 called this a TD</a:t>
            </a:r>
          </a:p>
        </p:txBody>
      </p:sp>
    </p:spTree>
    <p:extLst>
      <p:ext uri="{BB962C8B-B14F-4D97-AF65-F5344CB8AC3E}">
        <p14:creationId xmlns:p14="http://schemas.microsoft.com/office/powerpoint/2010/main" val="3688466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75E2F-0870-2FEA-C899-BDFA086AB2AF}"/>
              </a:ext>
            </a:extLst>
          </p:cNvPr>
          <p:cNvSpPr>
            <a:spLocks noGrp="1"/>
          </p:cNvSpPr>
          <p:nvPr>
            <p:ph type="ctrTitle"/>
          </p:nvPr>
        </p:nvSpPr>
        <p:spPr/>
        <p:txBody>
          <a:bodyPr/>
          <a:lstStyle/>
          <a:p>
            <a:r>
              <a:rPr lang="en-US" sz="4800" b="1" dirty="0"/>
              <a:t>No Distance Cutoff (But 2 mm Seems OK)</a:t>
            </a:r>
            <a:endParaRPr lang="en-US" sz="4800" dirty="0"/>
          </a:p>
        </p:txBody>
      </p:sp>
      <p:sp>
        <p:nvSpPr>
          <p:cNvPr id="3" name="Text Placeholder 2">
            <a:extLst>
              <a:ext uri="{FF2B5EF4-FFF2-40B4-BE49-F238E27FC236}">
                <a16:creationId xmlns:a16="http://schemas.microsoft.com/office/drawing/2014/main" id="{3C21AC43-AA34-8ED0-797C-5555FE8DCC06}"/>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BA8DF3E7-30DE-B179-6063-C9A256EEC4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8783"/>
            <a:ext cx="18288000" cy="8089634"/>
          </a:xfrm>
          <a:prstGeom prst="rect">
            <a:avLst/>
          </a:prstGeom>
        </p:spPr>
      </p:pic>
      <p:sp>
        <p:nvSpPr>
          <p:cNvPr id="5" name="Title 1">
            <a:extLst>
              <a:ext uri="{FF2B5EF4-FFF2-40B4-BE49-F238E27FC236}">
                <a16:creationId xmlns:a16="http://schemas.microsoft.com/office/drawing/2014/main" id="{46C42894-2E56-FA20-4EA8-3B35E8D3DF9D}"/>
              </a:ext>
            </a:extLst>
          </p:cNvPr>
          <p:cNvSpPr txBox="1">
            <a:spLocks/>
          </p:cNvSpPr>
          <p:nvPr/>
        </p:nvSpPr>
        <p:spPr>
          <a:xfrm>
            <a:off x="16749287" y="47582"/>
            <a:ext cx="1456326" cy="476595"/>
          </a:xfrm>
          <a:prstGeom prst="rect">
            <a:avLst/>
          </a:prstGeom>
          <a:solidFill>
            <a:schemeClr val="bg1"/>
          </a:solidFill>
          <a:ln w="1270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t>Jin et al</a:t>
            </a:r>
          </a:p>
        </p:txBody>
      </p:sp>
    </p:spTree>
    <p:extLst>
      <p:ext uri="{BB962C8B-B14F-4D97-AF65-F5344CB8AC3E}">
        <p14:creationId xmlns:p14="http://schemas.microsoft.com/office/powerpoint/2010/main" val="132524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FB5F3-9A53-507D-BFD0-7E7D892C6864}"/>
              </a:ext>
            </a:extLst>
          </p:cNvPr>
          <p:cNvSpPr>
            <a:spLocks noGrp="1"/>
          </p:cNvSpPr>
          <p:nvPr>
            <p:ph type="ctrTitle"/>
          </p:nvPr>
        </p:nvSpPr>
        <p:spPr/>
        <p:txBody>
          <a:bodyPr/>
          <a:lstStyle/>
          <a:p>
            <a:r>
              <a:rPr lang="en-US" sz="5400" b="1" dirty="0"/>
              <a:t>Other Challenges in Synoptic Reporting</a:t>
            </a:r>
            <a:endParaRPr lang="en-US" sz="5400" dirty="0"/>
          </a:p>
        </p:txBody>
      </p:sp>
      <p:sp>
        <p:nvSpPr>
          <p:cNvPr id="3" name="Text Placeholder 2">
            <a:extLst>
              <a:ext uri="{FF2B5EF4-FFF2-40B4-BE49-F238E27FC236}">
                <a16:creationId xmlns:a16="http://schemas.microsoft.com/office/drawing/2014/main" id="{9711B1C5-6550-7EF5-EA0C-BA4067AB1E95}"/>
              </a:ext>
            </a:extLst>
          </p:cNvPr>
          <p:cNvSpPr>
            <a:spLocks noGrp="1"/>
          </p:cNvSpPr>
          <p:nvPr>
            <p:ph type="body" sz="quarter" idx="10"/>
          </p:nvPr>
        </p:nvSpPr>
        <p:spPr/>
        <p:txBody>
          <a:bodyPr/>
          <a:lstStyle/>
          <a:p>
            <a:r>
              <a:rPr lang="en-US" dirty="0"/>
              <a:t>Tumor grading</a:t>
            </a:r>
          </a:p>
          <a:p>
            <a:r>
              <a:rPr lang="en-US" dirty="0"/>
              <a:t>Tumor budding</a:t>
            </a:r>
          </a:p>
          <a:p>
            <a:r>
              <a:rPr lang="en-US" dirty="0"/>
              <a:t>LVI</a:t>
            </a:r>
          </a:p>
          <a:p>
            <a:endParaRPr lang="en-US" dirty="0"/>
          </a:p>
        </p:txBody>
      </p:sp>
    </p:spTree>
    <p:extLst>
      <p:ext uri="{BB962C8B-B14F-4D97-AF65-F5344CB8AC3E}">
        <p14:creationId xmlns:p14="http://schemas.microsoft.com/office/powerpoint/2010/main" val="2977609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D120-5F48-302C-1EC2-5C8ADB8B94F3}"/>
              </a:ext>
            </a:extLst>
          </p:cNvPr>
          <p:cNvSpPr>
            <a:spLocks noGrp="1"/>
          </p:cNvSpPr>
          <p:nvPr>
            <p:ph type="ctrTitle"/>
          </p:nvPr>
        </p:nvSpPr>
        <p:spPr/>
        <p:txBody>
          <a:bodyPr/>
          <a:lstStyle/>
          <a:p>
            <a:r>
              <a:rPr lang="en-US" b="1" dirty="0"/>
              <a:t>Tumor Grading</a:t>
            </a:r>
            <a:endParaRPr lang="en-US" dirty="0"/>
          </a:p>
        </p:txBody>
      </p:sp>
      <p:sp>
        <p:nvSpPr>
          <p:cNvPr id="3" name="Text Placeholder 2">
            <a:extLst>
              <a:ext uri="{FF2B5EF4-FFF2-40B4-BE49-F238E27FC236}">
                <a16:creationId xmlns:a16="http://schemas.microsoft.com/office/drawing/2014/main" id="{FA67129A-B6B1-0081-50C3-FE9882B83E7D}"/>
              </a:ext>
            </a:extLst>
          </p:cNvPr>
          <p:cNvSpPr>
            <a:spLocks noGrp="1"/>
          </p:cNvSpPr>
          <p:nvPr>
            <p:ph type="body" sz="quarter" idx="10"/>
          </p:nvPr>
        </p:nvSpPr>
        <p:spPr/>
        <p:txBody>
          <a:bodyPr/>
          <a:lstStyle/>
          <a:p>
            <a:r>
              <a:rPr lang="en-US" dirty="0"/>
              <a:t>AJCC 8th edition: four-tier grading system</a:t>
            </a:r>
          </a:p>
          <a:p>
            <a:r>
              <a:rPr lang="en-US" dirty="0"/>
              <a:t>	G1, well differentiated (&gt;95% gland formation)</a:t>
            </a:r>
          </a:p>
          <a:p>
            <a:r>
              <a:rPr lang="en-US" dirty="0"/>
              <a:t>	G2, moderately differentiated (50-95% gland formation)</a:t>
            </a:r>
          </a:p>
          <a:p>
            <a:r>
              <a:rPr lang="en-US" dirty="0"/>
              <a:t>	G3, poorly differentiated (&lt;50% gland formation)</a:t>
            </a:r>
          </a:p>
          <a:p>
            <a:r>
              <a:rPr lang="en-US" dirty="0"/>
              <a:t>	G4, undifferentiated (no gland formation)</a:t>
            </a:r>
          </a:p>
          <a:p>
            <a:r>
              <a:rPr lang="en-US" dirty="0"/>
              <a:t>WHO 2019: low-grade (formerly WD and MD) or high-grade (formerly PD), based on gland formation in the least differentiated component, </a:t>
            </a:r>
            <a:r>
              <a:rPr lang="en-US" u="sng" dirty="0"/>
              <a:t>ignoring</a:t>
            </a:r>
            <a:r>
              <a:rPr lang="en-US" dirty="0"/>
              <a:t> invasive front</a:t>
            </a:r>
          </a:p>
          <a:p>
            <a:r>
              <a:rPr lang="en-US" dirty="0"/>
              <a:t>Some colorectal carcinoma subtypes have an “intrinsic grade”</a:t>
            </a:r>
          </a:p>
          <a:p>
            <a:r>
              <a:rPr lang="en-US" dirty="0"/>
              <a:t>	SRC and micropapillary effectively high-grade, for instance</a:t>
            </a:r>
          </a:p>
          <a:p>
            <a:r>
              <a:rPr lang="en-US" dirty="0"/>
              <a:t>	Medullary looks high-grade but behaves low-grade</a:t>
            </a:r>
          </a:p>
          <a:p>
            <a:endParaRPr lang="en-US" dirty="0"/>
          </a:p>
        </p:txBody>
      </p:sp>
    </p:spTree>
    <p:extLst>
      <p:ext uri="{BB962C8B-B14F-4D97-AF65-F5344CB8AC3E}">
        <p14:creationId xmlns:p14="http://schemas.microsoft.com/office/powerpoint/2010/main" val="39725030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0">
            <a:extLst>
              <a:ext uri="{FF2B5EF4-FFF2-40B4-BE49-F238E27FC236}">
                <a16:creationId xmlns:a16="http://schemas.microsoft.com/office/drawing/2014/main" id="{E6C3C201-49D1-DF27-F75A-A89A53793B5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6642" y="-108013"/>
            <a:ext cx="3678323" cy="1104393"/>
          </a:xfrm>
          <a:prstGeom prst="rect">
            <a:avLst/>
          </a:prstGeom>
        </p:spPr>
      </p:pic>
      <p:sp>
        <p:nvSpPr>
          <p:cNvPr id="3" name="Título 2"/>
          <p:cNvSpPr>
            <a:spLocks noGrp="1"/>
          </p:cNvSpPr>
          <p:nvPr>
            <p:ph type="title"/>
          </p:nvPr>
        </p:nvSpPr>
        <p:spPr>
          <a:xfrm>
            <a:off x="14579277" y="69270"/>
            <a:ext cx="2557611" cy="2034204"/>
          </a:xfrm>
        </p:spPr>
        <p:txBody>
          <a:bodyPr/>
          <a:lstStyle/>
          <a:p>
            <a:pPr algn="ctr"/>
            <a:r>
              <a:rPr lang="en-US" sz="2800" b="1" dirty="0"/>
              <a:t>Does This Make The Grade?</a:t>
            </a:r>
            <a:endParaRPr lang="pt-BR" sz="3000" dirty="0">
              <a:solidFill>
                <a:schemeClr val="bg1">
                  <a:lumMod val="50000"/>
                </a:schemeClr>
              </a:solidFill>
            </a:endParaRPr>
          </a:p>
        </p:txBody>
      </p:sp>
    </p:spTree>
    <p:extLst>
      <p:ext uri="{BB962C8B-B14F-4D97-AF65-F5344CB8AC3E}">
        <p14:creationId xmlns:p14="http://schemas.microsoft.com/office/powerpoint/2010/main" val="15924920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30EAB-0C0D-D910-FE61-50D945F30167}"/>
              </a:ext>
            </a:extLst>
          </p:cNvPr>
          <p:cNvSpPr>
            <a:spLocks noGrp="1"/>
          </p:cNvSpPr>
          <p:nvPr>
            <p:ph type="ctrTitle"/>
          </p:nvPr>
        </p:nvSpPr>
        <p:spPr/>
        <p:txBody>
          <a:bodyPr/>
          <a:lstStyle/>
          <a:p>
            <a:r>
              <a:rPr lang="en-US" b="1" dirty="0"/>
              <a:t>Tumor Budding</a:t>
            </a:r>
            <a:endParaRPr lang="en-US" dirty="0"/>
          </a:p>
        </p:txBody>
      </p:sp>
      <p:sp>
        <p:nvSpPr>
          <p:cNvPr id="3" name="Text Placeholder 2">
            <a:extLst>
              <a:ext uri="{FF2B5EF4-FFF2-40B4-BE49-F238E27FC236}">
                <a16:creationId xmlns:a16="http://schemas.microsoft.com/office/drawing/2014/main" id="{B02FF44D-6EC4-8817-D126-2A1323190F72}"/>
              </a:ext>
            </a:extLst>
          </p:cNvPr>
          <p:cNvSpPr>
            <a:spLocks noGrp="1"/>
          </p:cNvSpPr>
          <p:nvPr>
            <p:ph type="body" sz="quarter" idx="10"/>
          </p:nvPr>
        </p:nvSpPr>
        <p:spPr/>
        <p:txBody>
          <a:bodyPr/>
          <a:lstStyle/>
          <a:p>
            <a:r>
              <a:rPr lang="en-US" dirty="0"/>
              <a:t>Small clusters of cells at invasive edge of malignancy</a:t>
            </a:r>
          </a:p>
          <a:p>
            <a:r>
              <a:rPr lang="en-US" dirty="0"/>
              <a:t>	ITBCC 2016: A single tumor cell or a cell cluster of up to 4 tumor cells</a:t>
            </a:r>
          </a:p>
          <a:p>
            <a:r>
              <a:rPr lang="en-US" dirty="0"/>
              <a:t>Recognized for decades as potentially prognostically significant</a:t>
            </a:r>
          </a:p>
          <a:p>
            <a:r>
              <a:rPr lang="en-US" dirty="0"/>
              <a:t>May also indicate epithelial-mesenchymal transition</a:t>
            </a:r>
          </a:p>
          <a:p>
            <a:endParaRPr lang="en-US" dirty="0"/>
          </a:p>
          <a:p>
            <a:r>
              <a:rPr lang="en-US" dirty="0"/>
              <a:t>Independent predictor of lymph node metastasis in pT1 CRC</a:t>
            </a:r>
          </a:p>
          <a:p>
            <a:r>
              <a:rPr lang="en-US" dirty="0"/>
              <a:t>Independent predictor of survival in stage II CRC</a:t>
            </a:r>
          </a:p>
          <a:p>
            <a:endParaRPr lang="en-US" dirty="0"/>
          </a:p>
          <a:p>
            <a:r>
              <a:rPr lang="en-US" dirty="0"/>
              <a:t>Related but separate issue: poorly differentiated clusters</a:t>
            </a:r>
          </a:p>
          <a:p>
            <a:endParaRPr lang="en-US" dirty="0"/>
          </a:p>
        </p:txBody>
      </p:sp>
    </p:spTree>
    <p:extLst>
      <p:ext uri="{BB962C8B-B14F-4D97-AF65-F5344CB8AC3E}">
        <p14:creationId xmlns:p14="http://schemas.microsoft.com/office/powerpoint/2010/main" val="3871659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0" descr="A close-up of a microscope&#10;&#10;Description automatically generated">
            <a:extLst>
              <a:ext uri="{FF2B5EF4-FFF2-40B4-BE49-F238E27FC236}">
                <a16:creationId xmlns:a16="http://schemas.microsoft.com/office/drawing/2014/main" id="{35E0D735-D5A7-20CF-874B-F51E485E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6642" y="-108013"/>
            <a:ext cx="3678323" cy="1104393"/>
          </a:xfrm>
          <a:prstGeom prst="rect">
            <a:avLst/>
          </a:prstGeom>
        </p:spPr>
      </p:pic>
      <p:sp>
        <p:nvSpPr>
          <p:cNvPr id="3" name="Título 2"/>
          <p:cNvSpPr>
            <a:spLocks noGrp="1"/>
          </p:cNvSpPr>
          <p:nvPr>
            <p:ph type="title"/>
          </p:nvPr>
        </p:nvSpPr>
        <p:spPr>
          <a:xfrm>
            <a:off x="14579277" y="69270"/>
            <a:ext cx="2557611" cy="2034204"/>
          </a:xfrm>
        </p:spPr>
        <p:txBody>
          <a:bodyPr/>
          <a:lstStyle/>
          <a:p>
            <a:pPr algn="ctr"/>
            <a:r>
              <a:rPr lang="en-US" sz="2800" b="1" dirty="0"/>
              <a:t>What Counts</a:t>
            </a:r>
            <a:br>
              <a:rPr lang="en-US" sz="2800" b="1" dirty="0"/>
            </a:br>
            <a:r>
              <a:rPr lang="en-US" sz="2800" b="1" dirty="0"/>
              <a:t>as a Bud?</a:t>
            </a:r>
            <a:endParaRPr lang="pt-BR" sz="3000" dirty="0">
              <a:solidFill>
                <a:schemeClr val="bg1">
                  <a:lumMod val="50000"/>
                </a:schemeClr>
              </a:solidFill>
            </a:endParaRPr>
          </a:p>
        </p:txBody>
      </p:sp>
    </p:spTree>
    <p:extLst>
      <p:ext uri="{BB962C8B-B14F-4D97-AF65-F5344CB8AC3E}">
        <p14:creationId xmlns:p14="http://schemas.microsoft.com/office/powerpoint/2010/main" val="25447157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69CC-774E-F309-6B0F-065DC4AED0F8}"/>
              </a:ext>
            </a:extLst>
          </p:cNvPr>
          <p:cNvSpPr>
            <a:spLocks noGrp="1"/>
          </p:cNvSpPr>
          <p:nvPr>
            <p:ph type="ctrTitle"/>
          </p:nvPr>
        </p:nvSpPr>
        <p:spPr/>
        <p:txBody>
          <a:bodyPr/>
          <a:lstStyle/>
          <a:p>
            <a:r>
              <a:rPr lang="en-US" b="1" dirty="0"/>
              <a:t>How To Count Tumor Buds</a:t>
            </a:r>
            <a:endParaRPr lang="en-US" dirty="0"/>
          </a:p>
        </p:txBody>
      </p:sp>
      <p:sp>
        <p:nvSpPr>
          <p:cNvPr id="3" name="Text Placeholder 2">
            <a:extLst>
              <a:ext uri="{FF2B5EF4-FFF2-40B4-BE49-F238E27FC236}">
                <a16:creationId xmlns:a16="http://schemas.microsoft.com/office/drawing/2014/main" id="{26780C51-3BD0-319E-41E3-6DCE9747FF95}"/>
              </a:ext>
            </a:extLst>
          </p:cNvPr>
          <p:cNvSpPr>
            <a:spLocks noGrp="1"/>
          </p:cNvSpPr>
          <p:nvPr>
            <p:ph type="body" sz="quarter" idx="10"/>
          </p:nvPr>
        </p:nvSpPr>
        <p:spPr/>
        <p:txBody>
          <a:bodyPr/>
          <a:lstStyle/>
          <a:p>
            <a:pPr marL="0" indent="0">
              <a:buNone/>
            </a:pPr>
            <a:r>
              <a:rPr lang="en-US" dirty="0"/>
              <a:t>1. Pick H&amp;E (not IHC) slide with greatest tumor budding</a:t>
            </a:r>
          </a:p>
          <a:p>
            <a:pPr marL="0" indent="0">
              <a:buNone/>
            </a:pPr>
            <a:r>
              <a:rPr lang="en-US" dirty="0"/>
              <a:t>2. Scan at 10x to find hottest spot (10 fields recommended)</a:t>
            </a:r>
          </a:p>
          <a:p>
            <a:pPr marL="0" indent="0">
              <a:buNone/>
            </a:pPr>
            <a:r>
              <a:rPr lang="en-US" dirty="0"/>
              <a:t>3. Count tumor buds in hotspot at 20x</a:t>
            </a:r>
          </a:p>
          <a:p>
            <a:pPr marL="0" indent="0">
              <a:buNone/>
            </a:pPr>
            <a:r>
              <a:rPr lang="en-US" dirty="0"/>
              <a:t>4. Correct for count using normalization factor (</a:t>
            </a:r>
            <a:r>
              <a:rPr lang="en-US" dirty="0" err="1"/>
              <a:t>Lugli</a:t>
            </a:r>
            <a:r>
              <a:rPr lang="en-US" dirty="0"/>
              <a:t> et al)</a:t>
            </a:r>
          </a:p>
          <a:p>
            <a:pPr marL="0" indent="0">
              <a:buNone/>
            </a:pPr>
            <a:r>
              <a:rPr lang="en-US" dirty="0"/>
              <a:t>	Do we have to do this? Recent study suggests no (Cyr et al)</a:t>
            </a:r>
          </a:p>
          <a:p>
            <a:pPr marL="0" indent="0">
              <a:buNone/>
            </a:pPr>
            <a:r>
              <a:rPr lang="en-US" dirty="0"/>
              <a:t>5. Report as:</a:t>
            </a:r>
          </a:p>
          <a:p>
            <a:pPr marL="0" indent="0">
              <a:buNone/>
            </a:pPr>
            <a:r>
              <a:rPr lang="en-US" dirty="0"/>
              <a:t>	Bd1 (0-4 buds per 0.785 mm</a:t>
            </a:r>
            <a:r>
              <a:rPr lang="en-US" baseline="30000" dirty="0"/>
              <a:t>2</a:t>
            </a:r>
            <a:r>
              <a:rPr lang="en-US" dirty="0"/>
              <a:t>)</a:t>
            </a:r>
          </a:p>
          <a:p>
            <a:pPr marL="0" indent="0">
              <a:buNone/>
            </a:pPr>
            <a:r>
              <a:rPr lang="en-US" dirty="0"/>
              <a:t>	Bd2 (5-9 buds per 0.785 mm</a:t>
            </a:r>
            <a:r>
              <a:rPr lang="en-US" baseline="30000" dirty="0"/>
              <a:t>2</a:t>
            </a:r>
            <a:r>
              <a:rPr lang="en-US" dirty="0"/>
              <a:t>)</a:t>
            </a:r>
          </a:p>
          <a:p>
            <a:pPr marL="0" indent="0">
              <a:buNone/>
            </a:pPr>
            <a:r>
              <a:rPr lang="en-US" dirty="0"/>
              <a:t>	Bd3 (</a:t>
            </a:r>
            <a:r>
              <a:rPr lang="en-US" u="sng" dirty="0"/>
              <a:t>&gt;</a:t>
            </a:r>
            <a:r>
              <a:rPr lang="en-US" dirty="0"/>
              <a:t>10 buds per 0.785 mm</a:t>
            </a:r>
            <a:r>
              <a:rPr lang="en-US" baseline="30000" dirty="0"/>
              <a:t>2</a:t>
            </a:r>
            <a:r>
              <a:rPr lang="en-US" dirty="0"/>
              <a:t>)</a:t>
            </a:r>
          </a:p>
          <a:p>
            <a:endParaRPr lang="en-US" dirty="0"/>
          </a:p>
        </p:txBody>
      </p:sp>
    </p:spTree>
    <p:extLst>
      <p:ext uri="{BB962C8B-B14F-4D97-AF65-F5344CB8AC3E}">
        <p14:creationId xmlns:p14="http://schemas.microsoft.com/office/powerpoint/2010/main" val="21120327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6ECBA-4E40-4FB3-CD95-26F76D50D454}"/>
              </a:ext>
            </a:extLst>
          </p:cNvPr>
          <p:cNvSpPr>
            <a:spLocks noGrp="1"/>
          </p:cNvSpPr>
          <p:nvPr>
            <p:ph type="ctrTitle"/>
          </p:nvPr>
        </p:nvSpPr>
        <p:spPr/>
        <p:txBody>
          <a:bodyPr/>
          <a:lstStyle/>
          <a:p>
            <a:r>
              <a:rPr lang="en-US" b="1" dirty="0"/>
              <a:t>The Many Flavors of LVI</a:t>
            </a:r>
            <a:endParaRPr lang="en-US" dirty="0"/>
          </a:p>
        </p:txBody>
      </p:sp>
      <p:sp>
        <p:nvSpPr>
          <p:cNvPr id="3" name="Text Placeholder 2">
            <a:extLst>
              <a:ext uri="{FF2B5EF4-FFF2-40B4-BE49-F238E27FC236}">
                <a16:creationId xmlns:a16="http://schemas.microsoft.com/office/drawing/2014/main" id="{5DF178BB-9E1B-F9A3-F2A4-98830D16AEBD}"/>
              </a:ext>
            </a:extLst>
          </p:cNvPr>
          <p:cNvSpPr>
            <a:spLocks noGrp="1"/>
          </p:cNvSpPr>
          <p:nvPr>
            <p:ph type="body" sz="quarter" idx="10"/>
          </p:nvPr>
        </p:nvSpPr>
        <p:spPr/>
        <p:txBody>
          <a:bodyPr/>
          <a:lstStyle/>
          <a:p>
            <a:r>
              <a:rPr lang="en-US" dirty="0"/>
              <a:t>Small vessel invasion: tumor involving thin-walled structures lined by endothelium, </a:t>
            </a:r>
            <a:r>
              <a:rPr lang="en-US" u="sng" dirty="0"/>
              <a:t>without</a:t>
            </a:r>
            <a:r>
              <a:rPr lang="en-US" dirty="0"/>
              <a:t> an identifiable smooth muscle layer or elastic lamina</a:t>
            </a:r>
          </a:p>
          <a:p>
            <a:r>
              <a:rPr lang="en-US" dirty="0"/>
              <a:t>	Lymphatics, capillaries, postcapillary venules</a:t>
            </a:r>
          </a:p>
          <a:p>
            <a:r>
              <a:rPr lang="en-US" dirty="0"/>
              <a:t>Venous (large vessel) invasion: tumor involving endothelium-lined spaces </a:t>
            </a:r>
            <a:r>
              <a:rPr lang="en-US" u="sng" dirty="0"/>
              <a:t>with</a:t>
            </a:r>
            <a:r>
              <a:rPr lang="en-US" dirty="0"/>
              <a:t> an identifiable smooth muscle layer or elastic lamina</a:t>
            </a:r>
          </a:p>
          <a:p>
            <a:r>
              <a:rPr lang="en-US" dirty="0"/>
              <a:t>	Various methods can help improve detection</a:t>
            </a:r>
          </a:p>
          <a:p>
            <a:r>
              <a:rPr lang="en-US" dirty="0"/>
              <a:t>Some studies have conflated these, but significance may differ</a:t>
            </a:r>
          </a:p>
          <a:p>
            <a:r>
              <a:rPr lang="en-US" dirty="0"/>
              <a:t>	Large vessel definitely an adverse indicator; small vessel probably also</a:t>
            </a:r>
          </a:p>
          <a:p>
            <a:r>
              <a:rPr lang="en-US" dirty="0"/>
              <a:t>	Extramural likely worse than intramural, for both</a:t>
            </a:r>
          </a:p>
          <a:p>
            <a:pPr lvl="1"/>
            <a:endParaRPr lang="en-US" dirty="0"/>
          </a:p>
          <a:p>
            <a:endParaRPr lang="en-US" dirty="0"/>
          </a:p>
        </p:txBody>
      </p:sp>
    </p:spTree>
    <p:extLst>
      <p:ext uri="{BB962C8B-B14F-4D97-AF65-F5344CB8AC3E}">
        <p14:creationId xmlns:p14="http://schemas.microsoft.com/office/powerpoint/2010/main" val="3341996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C868A-B229-A27F-79E8-1342CE8227BF}"/>
              </a:ext>
            </a:extLst>
          </p:cNvPr>
          <p:cNvSpPr>
            <a:spLocks noGrp="1"/>
          </p:cNvSpPr>
          <p:nvPr>
            <p:ph type="ctrTitle"/>
          </p:nvPr>
        </p:nvSpPr>
        <p:spPr/>
        <p:txBody>
          <a:bodyPr/>
          <a:lstStyle/>
          <a:p>
            <a:r>
              <a:rPr lang="en-US" b="1" dirty="0"/>
              <a:t>Outline</a:t>
            </a:r>
            <a:endParaRPr lang="en-US" dirty="0"/>
          </a:p>
        </p:txBody>
      </p:sp>
      <p:sp>
        <p:nvSpPr>
          <p:cNvPr id="3" name="Text Placeholder 2">
            <a:extLst>
              <a:ext uri="{FF2B5EF4-FFF2-40B4-BE49-F238E27FC236}">
                <a16:creationId xmlns:a16="http://schemas.microsoft.com/office/drawing/2014/main" id="{9A150C26-0FA6-6A58-E06F-6121EC2900D5}"/>
              </a:ext>
            </a:extLst>
          </p:cNvPr>
          <p:cNvSpPr>
            <a:spLocks noGrp="1"/>
          </p:cNvSpPr>
          <p:nvPr>
            <p:ph type="body" sz="quarter" idx="10"/>
          </p:nvPr>
        </p:nvSpPr>
        <p:spPr/>
        <p:txBody>
          <a:bodyPr/>
          <a:lstStyle/>
          <a:p>
            <a:pPr marL="514350" indent="-514350">
              <a:buFont typeface="Arial" panose="020B0604020202020204" pitchFamily="34" charset="0"/>
              <a:buAutoNum type="arabicPeriod"/>
            </a:pPr>
            <a:r>
              <a:rPr lang="en-US" dirty="0"/>
              <a:t>Case 1 – challenges in T-category staging (no neoadjuvant </a:t>
            </a:r>
            <a:r>
              <a:rPr lang="en-US" dirty="0" err="1"/>
              <a:t>tx</a:t>
            </a:r>
            <a:r>
              <a:rPr lang="en-US" dirty="0"/>
              <a:t>)</a:t>
            </a:r>
          </a:p>
          <a:p>
            <a:pPr marL="514350" indent="-514350">
              <a:buFont typeface="Arial" panose="020B0604020202020204" pitchFamily="34" charset="0"/>
              <a:buAutoNum type="arabicPeriod"/>
            </a:pPr>
            <a:r>
              <a:rPr lang="en-US" dirty="0"/>
              <a:t>Case 2 – challenges in T-category staging (neoadjuvant </a:t>
            </a:r>
            <a:r>
              <a:rPr lang="en-US" dirty="0" err="1"/>
              <a:t>tx</a:t>
            </a:r>
            <a:r>
              <a:rPr lang="en-US" dirty="0"/>
              <a:t>)</a:t>
            </a:r>
          </a:p>
          <a:p>
            <a:pPr marL="514350" indent="-514350">
              <a:buFont typeface="Arial" panose="020B0604020202020204" pitchFamily="34" charset="0"/>
              <a:buAutoNum type="arabicPeriod"/>
            </a:pPr>
            <a:r>
              <a:rPr lang="en-US" dirty="0"/>
              <a:t>Case 3 – challenges in N-category staging</a:t>
            </a:r>
          </a:p>
          <a:p>
            <a:pPr marL="514350" indent="-514350">
              <a:buFont typeface="Arial" panose="020B0604020202020204" pitchFamily="34" charset="0"/>
              <a:buAutoNum type="arabicPeriod"/>
            </a:pPr>
            <a:r>
              <a:rPr lang="en-US" dirty="0"/>
              <a:t>Case 4 – more challenges in N-category staging</a:t>
            </a:r>
          </a:p>
          <a:p>
            <a:pPr marL="514350" indent="-514350">
              <a:buFont typeface="Arial" panose="020B0604020202020204" pitchFamily="34" charset="0"/>
              <a:buAutoNum type="arabicPeriod"/>
            </a:pPr>
            <a:r>
              <a:rPr lang="en-US" dirty="0"/>
              <a:t>Even more in N-category staging</a:t>
            </a:r>
          </a:p>
          <a:p>
            <a:pPr marL="514350" indent="-514350">
              <a:buFont typeface="Arial" panose="020B0604020202020204" pitchFamily="34" charset="0"/>
              <a:buAutoNum type="arabicPeriod"/>
            </a:pPr>
            <a:r>
              <a:rPr lang="en-US" dirty="0"/>
              <a:t>Other challenges in synoptic reporting</a:t>
            </a:r>
          </a:p>
          <a:p>
            <a:endParaRPr lang="en-US" dirty="0"/>
          </a:p>
        </p:txBody>
      </p:sp>
    </p:spTree>
    <p:extLst>
      <p:ext uri="{BB962C8B-B14F-4D97-AF65-F5344CB8AC3E}">
        <p14:creationId xmlns:p14="http://schemas.microsoft.com/office/powerpoint/2010/main" val="3967640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0">
            <a:extLst>
              <a:ext uri="{FF2B5EF4-FFF2-40B4-BE49-F238E27FC236}">
                <a16:creationId xmlns:a16="http://schemas.microsoft.com/office/drawing/2014/main" id="{5F6DB70E-5C53-64FA-BF43-5BB07A9F41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6642" y="-108013"/>
            <a:ext cx="3678323" cy="1104393"/>
          </a:xfrm>
          <a:prstGeom prst="rect">
            <a:avLst/>
          </a:prstGeom>
        </p:spPr>
      </p:pic>
      <p:sp>
        <p:nvSpPr>
          <p:cNvPr id="3" name="Título 2"/>
          <p:cNvSpPr>
            <a:spLocks noGrp="1"/>
          </p:cNvSpPr>
          <p:nvPr>
            <p:ph type="title"/>
          </p:nvPr>
        </p:nvSpPr>
        <p:spPr>
          <a:xfrm>
            <a:off x="14579277" y="69270"/>
            <a:ext cx="2557611" cy="2034204"/>
          </a:xfrm>
        </p:spPr>
        <p:txBody>
          <a:bodyPr/>
          <a:lstStyle/>
          <a:p>
            <a:pPr algn="ctr"/>
            <a:r>
              <a:rPr lang="en-US" sz="2800" b="1" dirty="0"/>
              <a:t>Orphan Artery</a:t>
            </a:r>
            <a:endParaRPr lang="pt-BR" sz="3000" dirty="0">
              <a:solidFill>
                <a:schemeClr val="bg1">
                  <a:lumMod val="50000"/>
                </a:schemeClr>
              </a:solidFill>
            </a:endParaRPr>
          </a:p>
        </p:txBody>
      </p:sp>
    </p:spTree>
    <p:extLst>
      <p:ext uri="{BB962C8B-B14F-4D97-AF65-F5344CB8AC3E}">
        <p14:creationId xmlns:p14="http://schemas.microsoft.com/office/powerpoint/2010/main" val="42880695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0">
            <a:extLst>
              <a:ext uri="{FF2B5EF4-FFF2-40B4-BE49-F238E27FC236}">
                <a16:creationId xmlns:a16="http://schemas.microsoft.com/office/drawing/2014/main" id="{D22C4E8E-A5EE-F66F-7284-181AF38C8B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6642" y="-108013"/>
            <a:ext cx="3678323" cy="1104393"/>
          </a:xfrm>
          <a:prstGeom prst="rect">
            <a:avLst/>
          </a:prstGeom>
        </p:spPr>
      </p:pic>
      <p:sp>
        <p:nvSpPr>
          <p:cNvPr id="3" name="Título 2"/>
          <p:cNvSpPr>
            <a:spLocks noGrp="1"/>
          </p:cNvSpPr>
          <p:nvPr>
            <p:ph type="title"/>
          </p:nvPr>
        </p:nvSpPr>
        <p:spPr>
          <a:xfrm>
            <a:off x="14579277" y="69270"/>
            <a:ext cx="2557611" cy="2034204"/>
          </a:xfrm>
        </p:spPr>
        <p:txBody>
          <a:bodyPr/>
          <a:lstStyle/>
          <a:p>
            <a:pPr algn="ctr"/>
            <a:r>
              <a:rPr lang="en-US" sz="2800" b="1" dirty="0"/>
              <a:t>Protruding Tongue Sign</a:t>
            </a:r>
            <a:endParaRPr lang="pt-BR" sz="3000" dirty="0">
              <a:solidFill>
                <a:schemeClr val="bg1">
                  <a:lumMod val="50000"/>
                </a:schemeClr>
              </a:solidFill>
            </a:endParaRPr>
          </a:p>
        </p:txBody>
      </p:sp>
    </p:spTree>
    <p:extLst>
      <p:ext uri="{BB962C8B-B14F-4D97-AF65-F5344CB8AC3E}">
        <p14:creationId xmlns:p14="http://schemas.microsoft.com/office/powerpoint/2010/main" val="3708124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0">
            <a:extLst>
              <a:ext uri="{FF2B5EF4-FFF2-40B4-BE49-F238E27FC236}">
                <a16:creationId xmlns:a16="http://schemas.microsoft.com/office/drawing/2014/main" id="{13343A5E-6D3D-A808-10D9-3852590766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6642" y="-108013"/>
            <a:ext cx="3678323" cy="1104393"/>
          </a:xfrm>
          <a:prstGeom prst="rect">
            <a:avLst/>
          </a:prstGeom>
        </p:spPr>
      </p:pic>
      <p:sp>
        <p:nvSpPr>
          <p:cNvPr id="3" name="Título 2"/>
          <p:cNvSpPr>
            <a:spLocks noGrp="1"/>
          </p:cNvSpPr>
          <p:nvPr>
            <p:ph type="title"/>
          </p:nvPr>
        </p:nvSpPr>
        <p:spPr>
          <a:xfrm>
            <a:off x="14579277" y="69270"/>
            <a:ext cx="2557611" cy="2034204"/>
          </a:xfrm>
        </p:spPr>
        <p:txBody>
          <a:bodyPr/>
          <a:lstStyle/>
          <a:p>
            <a:pPr algn="ctr"/>
            <a:r>
              <a:rPr lang="en-US" sz="2800" b="1" dirty="0"/>
              <a:t>Maybe,</a:t>
            </a:r>
            <a:br>
              <a:rPr lang="en-US" sz="2800" b="1" dirty="0"/>
            </a:br>
            <a:r>
              <a:rPr lang="en-US" sz="2800" b="1" dirty="0"/>
              <a:t>Maybe Not</a:t>
            </a:r>
            <a:endParaRPr lang="pt-BR" sz="3000" dirty="0">
              <a:solidFill>
                <a:schemeClr val="bg1">
                  <a:lumMod val="50000"/>
                </a:schemeClr>
              </a:solidFill>
            </a:endParaRPr>
          </a:p>
        </p:txBody>
      </p:sp>
    </p:spTree>
    <p:extLst>
      <p:ext uri="{BB962C8B-B14F-4D97-AF65-F5344CB8AC3E}">
        <p14:creationId xmlns:p14="http://schemas.microsoft.com/office/powerpoint/2010/main" val="3220447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0">
            <a:extLst>
              <a:ext uri="{FF2B5EF4-FFF2-40B4-BE49-F238E27FC236}">
                <a16:creationId xmlns:a16="http://schemas.microsoft.com/office/drawing/2014/main" id="{F0AADCD7-8469-90AE-5F6A-3196775D98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6642" y="-108013"/>
            <a:ext cx="3678323" cy="2211487"/>
          </a:xfrm>
          <a:prstGeom prst="rect">
            <a:avLst/>
          </a:prstGeom>
        </p:spPr>
      </p:pic>
      <p:sp>
        <p:nvSpPr>
          <p:cNvPr id="3" name="Título 2"/>
          <p:cNvSpPr>
            <a:spLocks noGrp="1"/>
          </p:cNvSpPr>
          <p:nvPr>
            <p:ph type="title"/>
          </p:nvPr>
        </p:nvSpPr>
        <p:spPr>
          <a:xfrm>
            <a:off x="14579277" y="69270"/>
            <a:ext cx="2557611" cy="1778449"/>
          </a:xfrm>
        </p:spPr>
        <p:txBody>
          <a:bodyPr/>
          <a:lstStyle/>
          <a:p>
            <a:pPr algn="ctr"/>
            <a:r>
              <a:rPr lang="en-US" sz="2800" b="1" dirty="0"/>
              <a:t>Elastin to the Rescue</a:t>
            </a:r>
            <a:br>
              <a:rPr lang="en-US" sz="2800" b="1" dirty="0"/>
            </a:br>
            <a:r>
              <a:rPr lang="en-US" sz="2800" b="1" dirty="0"/>
              <a:t>(Order Up Front?)</a:t>
            </a:r>
            <a:endParaRPr lang="pt-BR" sz="3000" dirty="0">
              <a:solidFill>
                <a:schemeClr val="bg1">
                  <a:lumMod val="50000"/>
                </a:schemeClr>
              </a:solidFill>
            </a:endParaRPr>
          </a:p>
        </p:txBody>
      </p:sp>
    </p:spTree>
    <p:extLst>
      <p:ext uri="{BB962C8B-B14F-4D97-AF65-F5344CB8AC3E}">
        <p14:creationId xmlns:p14="http://schemas.microsoft.com/office/powerpoint/2010/main" val="22348799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B89FB-FA9B-8C44-71A5-1C4C8D34A581}"/>
              </a:ext>
            </a:extLst>
          </p:cNvPr>
          <p:cNvSpPr>
            <a:spLocks noGrp="1"/>
          </p:cNvSpPr>
          <p:nvPr>
            <p:ph type="ctrTitle"/>
          </p:nvPr>
        </p:nvSpPr>
        <p:spPr/>
        <p:txBody>
          <a:bodyPr/>
          <a:lstStyle/>
          <a:p>
            <a:r>
              <a:rPr lang="en-US" b="1" dirty="0"/>
              <a:t>References</a:t>
            </a:r>
            <a:endParaRPr lang="en-US" dirty="0"/>
          </a:p>
        </p:txBody>
      </p:sp>
      <p:sp>
        <p:nvSpPr>
          <p:cNvPr id="3" name="Text Placeholder 2">
            <a:extLst>
              <a:ext uri="{FF2B5EF4-FFF2-40B4-BE49-F238E27FC236}">
                <a16:creationId xmlns:a16="http://schemas.microsoft.com/office/drawing/2014/main" id="{6CBA39A3-44C9-EFCB-33AD-865E2A20B584}"/>
              </a:ext>
            </a:extLst>
          </p:cNvPr>
          <p:cNvSpPr>
            <a:spLocks noGrp="1"/>
          </p:cNvSpPr>
          <p:nvPr>
            <p:ph type="body" sz="quarter" idx="10"/>
          </p:nvPr>
        </p:nvSpPr>
        <p:spPr>
          <a:xfrm>
            <a:off x="819149" y="1888299"/>
            <a:ext cx="17367951" cy="6265491"/>
          </a:xfrm>
        </p:spPr>
        <p:txBody>
          <a:bodyPr/>
          <a:lstStyle/>
          <a:p>
            <a:pPr>
              <a:lnSpc>
                <a:spcPct val="100000"/>
              </a:lnSpc>
              <a:spcBef>
                <a:spcPts val="0"/>
              </a:spcBef>
            </a:pPr>
            <a:r>
              <a:rPr lang="en-US" sz="1700" b="1" dirty="0" err="1"/>
              <a:t>Burgart</a:t>
            </a:r>
            <a:r>
              <a:rPr lang="en-US" sz="1700" b="1" dirty="0"/>
              <a:t> LJ, et al.</a:t>
            </a:r>
            <a:r>
              <a:rPr lang="en-US" sz="1700" dirty="0"/>
              <a:t> Protocol for the Examination of Resection Specimens From Patients With Primary Carcinoma of the Colon and Rectum. https://documents.cap.org/protocols/cp-gilower-colonrectum-resection-20-4100.pdf</a:t>
            </a:r>
          </a:p>
          <a:p>
            <a:pPr>
              <a:lnSpc>
                <a:spcPct val="100000"/>
              </a:lnSpc>
              <a:spcBef>
                <a:spcPts val="0"/>
              </a:spcBef>
            </a:pPr>
            <a:r>
              <a:rPr lang="en-US" sz="1700" b="1" dirty="0"/>
              <a:t>Clark I, et al.</a:t>
            </a:r>
            <a:r>
              <a:rPr lang="en-US" sz="1700" dirty="0"/>
              <a:t> Current Challenges and Controversies in Colorectal Carcinoma Pathologic Staging-A Practical Guide. Adv </a:t>
            </a:r>
            <a:r>
              <a:rPr lang="en-US" sz="1700" dirty="0" err="1"/>
              <a:t>Anat</a:t>
            </a:r>
            <a:r>
              <a:rPr lang="en-US" sz="1700" dirty="0"/>
              <a:t> </a:t>
            </a:r>
            <a:r>
              <a:rPr lang="en-US" sz="1700" dirty="0" err="1"/>
              <a:t>Pathol</a:t>
            </a:r>
            <a:r>
              <a:rPr lang="en-US" sz="1700" dirty="0"/>
              <a:t>. 2024;31:43-51.</a:t>
            </a:r>
          </a:p>
          <a:p>
            <a:pPr>
              <a:lnSpc>
                <a:spcPct val="100000"/>
              </a:lnSpc>
              <a:spcBef>
                <a:spcPts val="0"/>
              </a:spcBef>
            </a:pPr>
            <a:r>
              <a:rPr lang="en-US" sz="1700" b="1" dirty="0"/>
              <a:t>Cyr DP, et al.</a:t>
            </a:r>
            <a:r>
              <a:rPr lang="en-US" sz="1700" dirty="0"/>
              <a:t> Tumor Budding Assessment in Colorectal Carcinoma: Normalization Revisited. Am J Surg </a:t>
            </a:r>
            <a:r>
              <a:rPr lang="en-US" sz="1700" dirty="0" err="1"/>
              <a:t>Pathol</a:t>
            </a:r>
            <a:r>
              <a:rPr lang="en-US" sz="1700" dirty="0"/>
              <a:t>. 2024 Mar 1 [</a:t>
            </a:r>
            <a:r>
              <a:rPr lang="en-US" sz="1700" dirty="0" err="1"/>
              <a:t>Epub</a:t>
            </a:r>
            <a:r>
              <a:rPr lang="en-US" sz="1700" dirty="0"/>
              <a:t>].</a:t>
            </a:r>
          </a:p>
          <a:p>
            <a:pPr>
              <a:lnSpc>
                <a:spcPct val="100000"/>
              </a:lnSpc>
              <a:spcBef>
                <a:spcPts val="0"/>
              </a:spcBef>
            </a:pPr>
            <a:r>
              <a:rPr lang="en-US" sz="1700" b="1" dirty="0"/>
              <a:t>Dawson H, et al.</a:t>
            </a:r>
            <a:r>
              <a:rPr lang="en-US" sz="1700" dirty="0"/>
              <a:t> A Review of Current Challenges in Colorectal Cancer Reporting. Arch </a:t>
            </a:r>
            <a:r>
              <a:rPr lang="en-US" sz="1700" dirty="0" err="1"/>
              <a:t>Pathol</a:t>
            </a:r>
            <a:r>
              <a:rPr lang="en-US" sz="1700" dirty="0"/>
              <a:t> Lab Med. 2019;143:869-882.</a:t>
            </a:r>
          </a:p>
          <a:p>
            <a:pPr>
              <a:lnSpc>
                <a:spcPct val="100000"/>
              </a:lnSpc>
              <a:spcBef>
                <a:spcPts val="0"/>
              </a:spcBef>
            </a:pPr>
            <a:r>
              <a:rPr lang="en-US" sz="1700" b="1" dirty="0" err="1"/>
              <a:t>Faerden</a:t>
            </a:r>
            <a:r>
              <a:rPr lang="en-US" sz="1700" b="1" dirty="0"/>
              <a:t> AE, et al.</a:t>
            </a:r>
            <a:r>
              <a:rPr lang="en-US" sz="1700" dirty="0"/>
              <a:t> Lymph node </a:t>
            </a:r>
            <a:r>
              <a:rPr lang="en-US" sz="1700" dirty="0" err="1"/>
              <a:t>micrometastases</a:t>
            </a:r>
            <a:r>
              <a:rPr lang="en-US" sz="1700" dirty="0"/>
              <a:t> and isolated tumor cells influence survival in stage I and II colon cancer. Dis Colon Rectum. 2011;54:200-206.</a:t>
            </a:r>
          </a:p>
          <a:p>
            <a:pPr>
              <a:lnSpc>
                <a:spcPct val="100000"/>
              </a:lnSpc>
              <a:spcBef>
                <a:spcPts val="0"/>
              </a:spcBef>
            </a:pPr>
            <a:r>
              <a:rPr lang="en-US" sz="1700" b="1" dirty="0"/>
              <a:t>Jessup JM, et al.</a:t>
            </a:r>
            <a:r>
              <a:rPr lang="en-US" sz="1700" dirty="0"/>
              <a:t> “Colon and Rectum.” In: Amin MB, et al [Eds.]. AJCC Cancer Staging Manual. 8th ed. New York, NY: Springer; 2017. p. 251-274.</a:t>
            </a:r>
          </a:p>
          <a:p>
            <a:pPr>
              <a:lnSpc>
                <a:spcPct val="100000"/>
              </a:lnSpc>
              <a:spcBef>
                <a:spcPts val="0"/>
              </a:spcBef>
            </a:pPr>
            <a:r>
              <a:rPr lang="en-US" sz="1700" b="1" dirty="0"/>
              <a:t>Jin M, et al.</a:t>
            </a:r>
            <a:r>
              <a:rPr lang="en-US" sz="1700" dirty="0"/>
              <a:t> Lymph Node Metastasis in Colorectal Cancer. Surg Oncol Clin N Am. 2018;27:401-412.</a:t>
            </a:r>
          </a:p>
          <a:p>
            <a:pPr>
              <a:lnSpc>
                <a:spcPct val="100000"/>
              </a:lnSpc>
              <a:spcBef>
                <a:spcPts val="0"/>
              </a:spcBef>
            </a:pPr>
            <a:r>
              <a:rPr lang="en-US" sz="1700" b="1" dirty="0"/>
              <a:t>Klaver CEL, et al.</a:t>
            </a:r>
            <a:r>
              <a:rPr lang="en-US" sz="1700" dirty="0"/>
              <a:t> Locally Advanced Colorectal Cancer: True Peritoneal Tumor Penetration is Associated with Peritoneal Metastases. Ann Surg Oncol. 2018;25:212-220.</a:t>
            </a:r>
          </a:p>
          <a:p>
            <a:pPr>
              <a:lnSpc>
                <a:spcPct val="100000"/>
              </a:lnSpc>
              <a:spcBef>
                <a:spcPts val="0"/>
              </a:spcBef>
            </a:pPr>
            <a:r>
              <a:rPr lang="en-US" sz="1700" b="1" dirty="0"/>
              <a:t>Kojima M, et al.</a:t>
            </a:r>
            <a:r>
              <a:rPr lang="en-US" sz="1700" dirty="0"/>
              <a:t> Assessment of Elastic Laminal Invasion Contributes to an Objective pT3 Subclassification in Colon Cancer. Am J Surg </a:t>
            </a:r>
            <a:r>
              <a:rPr lang="en-US" sz="1700" dirty="0" err="1"/>
              <a:t>Pathol</a:t>
            </a:r>
            <a:r>
              <a:rPr lang="en-US" sz="1700" dirty="0"/>
              <a:t>. 2023;47:1122-1133.</a:t>
            </a:r>
          </a:p>
          <a:p>
            <a:pPr>
              <a:lnSpc>
                <a:spcPct val="100000"/>
              </a:lnSpc>
              <a:spcBef>
                <a:spcPts val="0"/>
              </a:spcBef>
            </a:pPr>
            <a:r>
              <a:rPr lang="en-US" sz="1700" b="1" dirty="0"/>
              <a:t>Landau MA, et al.</a:t>
            </a:r>
            <a:r>
              <a:rPr lang="en-US" sz="1700" dirty="0"/>
              <a:t> Histopathological Predictors of Recurrence in Stage III Colon Cancer: Reappraisal of Tumor Deposits and Tumor Budding Using AJCC8 Criteria. Int J Surg </a:t>
            </a:r>
            <a:r>
              <a:rPr lang="en-US" sz="1700" dirty="0" err="1"/>
              <a:t>Pathol</a:t>
            </a:r>
            <a:r>
              <a:rPr lang="en-US" sz="1700" dirty="0"/>
              <a:t>. 2019;27:147-158.</a:t>
            </a:r>
          </a:p>
          <a:p>
            <a:pPr>
              <a:lnSpc>
                <a:spcPct val="100000"/>
              </a:lnSpc>
              <a:spcBef>
                <a:spcPts val="0"/>
              </a:spcBef>
            </a:pPr>
            <a:r>
              <a:rPr lang="en-US" sz="1700" b="1" dirty="0" err="1"/>
              <a:t>Lapinski</a:t>
            </a:r>
            <a:r>
              <a:rPr lang="en-US" sz="1700" b="1" dirty="0"/>
              <a:t> JE, et al.</a:t>
            </a:r>
            <a:r>
              <a:rPr lang="en-US" sz="1700" dirty="0"/>
              <a:t> Acellular mucin in lymph nodes isolated from treatment-naïve colorectal cancer resections: a clinicopathologic analysis of 16 cases. </a:t>
            </a:r>
            <a:r>
              <a:rPr lang="en-US" sz="1700" dirty="0" err="1"/>
              <a:t>Virchows</a:t>
            </a:r>
            <a:r>
              <a:rPr lang="en-US" sz="1700" dirty="0"/>
              <a:t> Arch. 2022;481:63-72.</a:t>
            </a:r>
          </a:p>
          <a:p>
            <a:pPr>
              <a:lnSpc>
                <a:spcPct val="100000"/>
              </a:lnSpc>
              <a:spcBef>
                <a:spcPts val="0"/>
              </a:spcBef>
            </a:pPr>
            <a:r>
              <a:rPr lang="en-US" sz="1700" b="1" dirty="0" err="1"/>
              <a:t>Lugli</a:t>
            </a:r>
            <a:r>
              <a:rPr lang="en-US" sz="1700" b="1" dirty="0"/>
              <a:t> A, et al.</a:t>
            </a:r>
            <a:r>
              <a:rPr lang="en-US" sz="1700" dirty="0"/>
              <a:t> Recommendations for reporting tumor budding in colorectal cancer based on the International Tumor Budding Consensus Conference (ITBCC) 2016. Mod </a:t>
            </a:r>
            <a:r>
              <a:rPr lang="en-US" sz="1700" dirty="0" err="1"/>
              <a:t>Pathol</a:t>
            </a:r>
            <a:r>
              <a:rPr lang="en-US" sz="1700" dirty="0"/>
              <a:t>. 2017;30:1299-1311.</a:t>
            </a:r>
          </a:p>
          <a:p>
            <a:pPr>
              <a:lnSpc>
                <a:spcPct val="100000"/>
              </a:lnSpc>
              <a:spcBef>
                <a:spcPts val="0"/>
              </a:spcBef>
            </a:pPr>
            <a:r>
              <a:rPr lang="en-US" sz="1700" b="1" dirty="0" err="1"/>
              <a:t>Mescoli</a:t>
            </a:r>
            <a:r>
              <a:rPr lang="en-US" sz="1700" b="1" dirty="0"/>
              <a:t> C, et al.</a:t>
            </a:r>
            <a:r>
              <a:rPr lang="en-US" sz="1700" dirty="0"/>
              <a:t> High prevalence of isolated </a:t>
            </a:r>
            <a:r>
              <a:rPr lang="en-US" sz="1700" dirty="0" err="1"/>
              <a:t>tumour</a:t>
            </a:r>
            <a:r>
              <a:rPr lang="en-US" sz="1700" dirty="0"/>
              <a:t> cells in regional lymph nodes from pN0 colorectal cancer. J Clin </a:t>
            </a:r>
            <a:r>
              <a:rPr lang="en-US" sz="1700" dirty="0" err="1"/>
              <a:t>Pathol</a:t>
            </a:r>
            <a:r>
              <a:rPr lang="en-US" sz="1700" dirty="0"/>
              <a:t>. 2006;59:870-874.</a:t>
            </a:r>
          </a:p>
          <a:p>
            <a:pPr>
              <a:lnSpc>
                <a:spcPct val="100000"/>
              </a:lnSpc>
              <a:spcBef>
                <a:spcPts val="0"/>
              </a:spcBef>
            </a:pPr>
            <a:r>
              <a:rPr lang="en-US" sz="1700" b="1" dirty="0" err="1"/>
              <a:t>Nagtegaal</a:t>
            </a:r>
            <a:r>
              <a:rPr lang="en-US" sz="1700" b="1" dirty="0"/>
              <a:t> ID, et al.</a:t>
            </a:r>
            <a:r>
              <a:rPr lang="en-US" sz="1700" dirty="0"/>
              <a:t> “Colorectal adenocarcinoma.” In: WHO Classification of </a:t>
            </a:r>
            <a:r>
              <a:rPr lang="en-US" sz="1700" dirty="0" err="1"/>
              <a:t>Tumours</a:t>
            </a:r>
            <a:r>
              <a:rPr lang="en-US" sz="1700" dirty="0"/>
              <a:t> Editorial Board [Eds.}. Who Classification of </a:t>
            </a:r>
            <a:r>
              <a:rPr lang="en-US" sz="1700" dirty="0" err="1"/>
              <a:t>Tumours</a:t>
            </a:r>
            <a:r>
              <a:rPr lang="en-US" sz="1700" dirty="0"/>
              <a:t>: Digestive System </a:t>
            </a:r>
            <a:r>
              <a:rPr lang="en-US" sz="1700" dirty="0" err="1"/>
              <a:t>Tumours</a:t>
            </a:r>
            <a:r>
              <a:rPr lang="en-US" sz="1700" dirty="0"/>
              <a:t>, 5th Edition. Lyon: IARC Press, 2019, p. 177-187.</a:t>
            </a:r>
          </a:p>
          <a:p>
            <a:pPr>
              <a:lnSpc>
                <a:spcPct val="100000"/>
              </a:lnSpc>
              <a:spcBef>
                <a:spcPts val="0"/>
              </a:spcBef>
            </a:pPr>
            <a:r>
              <a:rPr lang="en-US" sz="1700" b="1" dirty="0" err="1"/>
              <a:t>Panarelli</a:t>
            </a:r>
            <a:r>
              <a:rPr lang="en-US" sz="1700" b="1" dirty="0"/>
              <a:t> NC, et al.</a:t>
            </a:r>
            <a:r>
              <a:rPr lang="en-US" sz="1700" dirty="0"/>
              <a:t> Histologic features and cytologic techniques that aid pathologic stage assessment of colonic adenocarcinoma. Am J Surg </a:t>
            </a:r>
            <a:r>
              <a:rPr lang="en-US" sz="1700" dirty="0" err="1"/>
              <a:t>Pathol</a:t>
            </a:r>
            <a:r>
              <a:rPr lang="en-US" sz="1700" dirty="0"/>
              <a:t>. 2013;37:1252-1258.</a:t>
            </a:r>
          </a:p>
          <a:p>
            <a:pPr>
              <a:lnSpc>
                <a:spcPct val="100000"/>
              </a:lnSpc>
              <a:spcBef>
                <a:spcPts val="0"/>
              </a:spcBef>
            </a:pPr>
            <a:r>
              <a:rPr lang="en-US" sz="1700" b="1" dirty="0"/>
              <a:t>Pantaleon Vasquez R, et al.</a:t>
            </a:r>
            <a:r>
              <a:rPr lang="en-US" sz="1700" dirty="0"/>
              <a:t> T3 versus T4a staging challenges in deeply invasive colonic adenocarcinomas and correlation with clinical outcomes. Mod </a:t>
            </a:r>
            <a:r>
              <a:rPr lang="en-US" sz="1700" dirty="0" err="1"/>
              <a:t>Pathol</a:t>
            </a:r>
            <a:r>
              <a:rPr lang="en-US" sz="1700" dirty="0"/>
              <a:t>. 2021;34:131-140.</a:t>
            </a:r>
          </a:p>
          <a:p>
            <a:pPr>
              <a:lnSpc>
                <a:spcPct val="100000"/>
              </a:lnSpc>
              <a:spcBef>
                <a:spcPts val="0"/>
              </a:spcBef>
            </a:pPr>
            <a:r>
              <a:rPr lang="en-US" sz="1700" b="1" dirty="0"/>
              <a:t>Protic M, et al.</a:t>
            </a:r>
            <a:r>
              <a:rPr lang="en-US" sz="1700" dirty="0"/>
              <a:t> Prognostic Effect of Ultra-Staging Node-Negative Colon Cancer Without Adjuvant Chemotherapy: A Prospective National Cancer Institute-Sponsored Clinical Trial. J Am Coll Surg. 2015;221:643-651.</a:t>
            </a:r>
          </a:p>
          <a:p>
            <a:pPr>
              <a:lnSpc>
                <a:spcPct val="100000"/>
              </a:lnSpc>
              <a:spcBef>
                <a:spcPts val="0"/>
              </a:spcBef>
            </a:pPr>
            <a:r>
              <a:rPr lang="en-US" sz="1700" b="1" dirty="0"/>
              <a:t>Rock JB, et al.</a:t>
            </a:r>
            <a:r>
              <a:rPr lang="en-US" sz="1700" dirty="0"/>
              <a:t> Debating deposits: an interobserver variability study of lymph nodes and </a:t>
            </a:r>
            <a:r>
              <a:rPr lang="en-US" sz="1700" dirty="0" err="1"/>
              <a:t>pericolonic</a:t>
            </a:r>
            <a:r>
              <a:rPr lang="en-US" sz="1700" dirty="0"/>
              <a:t> tumor deposits in colonic adenocarcinoma. Arch </a:t>
            </a:r>
            <a:r>
              <a:rPr lang="en-US" sz="1700" dirty="0" err="1"/>
              <a:t>Pathol</a:t>
            </a:r>
            <a:r>
              <a:rPr lang="en-US" sz="1700" dirty="0"/>
              <a:t> Lab Med. 2014;138:636-642.</a:t>
            </a:r>
          </a:p>
          <a:p>
            <a:pPr>
              <a:lnSpc>
                <a:spcPct val="100000"/>
              </a:lnSpc>
              <a:spcBef>
                <a:spcPts val="0"/>
              </a:spcBef>
            </a:pPr>
            <a:r>
              <a:rPr lang="en-US" sz="1700" b="1" dirty="0"/>
              <a:t>Shepherd NA, et al.</a:t>
            </a:r>
            <a:r>
              <a:rPr lang="en-US" sz="1700" dirty="0"/>
              <a:t> The prognostic importance of peritoneal involvement in colonic cancer: a prospective evaluation. Gastroenterology. 1997;112:1096-1102.</a:t>
            </a:r>
          </a:p>
          <a:p>
            <a:pPr>
              <a:lnSpc>
                <a:spcPct val="100000"/>
              </a:lnSpc>
              <a:spcBef>
                <a:spcPts val="0"/>
              </a:spcBef>
            </a:pPr>
            <a:r>
              <a:rPr lang="en-US" sz="1700" b="1" dirty="0" err="1"/>
              <a:t>Snaebjornsson</a:t>
            </a:r>
            <a:r>
              <a:rPr lang="en-US" sz="1700" b="1" dirty="0"/>
              <a:t> P, et al.</a:t>
            </a:r>
            <a:r>
              <a:rPr lang="en-US" sz="1700" dirty="0"/>
              <a:t> pT4 stage II and III colon cancers carry the worst prognosis in a nationwide survival analysis. Shepherd's local peritoneal involvement revisited. Int J Cancer. 2014;135:467-478.</a:t>
            </a:r>
          </a:p>
          <a:p>
            <a:pPr>
              <a:lnSpc>
                <a:spcPct val="100000"/>
              </a:lnSpc>
              <a:spcBef>
                <a:spcPts val="0"/>
              </a:spcBef>
            </a:pPr>
            <a:r>
              <a:rPr lang="en-US" sz="1700" b="1" dirty="0"/>
              <a:t>Stewart CJ, et al.</a:t>
            </a:r>
            <a:r>
              <a:rPr lang="en-US" sz="1700" dirty="0"/>
              <a:t> Assessment of Serosal Invasion and Criteria for the Classification of Pathological (p) T4 Staging in Colorectal Carcinoma: Confusions, Controversies and Criticisms. Cancers (Basel). 2011;3:164-181.</a:t>
            </a:r>
          </a:p>
          <a:p>
            <a:pPr>
              <a:lnSpc>
                <a:spcPct val="100000"/>
              </a:lnSpc>
              <a:spcBef>
                <a:spcPts val="0"/>
              </a:spcBef>
            </a:pPr>
            <a:r>
              <a:rPr lang="en-US" sz="1700" b="1" dirty="0" err="1"/>
              <a:t>Weixler</a:t>
            </a:r>
            <a:r>
              <a:rPr lang="en-US" sz="1700" b="1" dirty="0"/>
              <a:t> B, et al.</a:t>
            </a:r>
            <a:r>
              <a:rPr lang="en-US" sz="1700" dirty="0"/>
              <a:t> Isolated tumor cells in stage I &amp; II colon cancer patients are associated with significantly worse disease-free and overall survival. BMC Cancer. 2016;16:106.</a:t>
            </a:r>
          </a:p>
          <a:p>
            <a:pPr>
              <a:lnSpc>
                <a:spcPct val="100000"/>
              </a:lnSpc>
              <a:spcBef>
                <a:spcPts val="0"/>
              </a:spcBef>
            </a:pPr>
            <a:r>
              <a:rPr lang="en-US" sz="1700" b="1" dirty="0" err="1"/>
              <a:t>Zwanenburg</a:t>
            </a:r>
            <a:r>
              <a:rPr lang="en-US" sz="1700" b="1" dirty="0"/>
              <a:t> ES, et al.</a:t>
            </a:r>
            <a:r>
              <a:rPr lang="en-US" sz="1700" dirty="0"/>
              <a:t> The measured distance between tumor cells and the peritoneal surface predicts the risk of peritoneal metastases and offers an objective means to differentiate between pT3 and pT4a colon cancer. Mod </a:t>
            </a:r>
            <a:r>
              <a:rPr lang="en-US" sz="1700" dirty="0" err="1"/>
              <a:t>Pathol</a:t>
            </a:r>
            <a:r>
              <a:rPr lang="en-US" sz="1700" dirty="0"/>
              <a:t>. 2022;35:1991-2001.</a:t>
            </a:r>
          </a:p>
          <a:p>
            <a:pPr>
              <a:lnSpc>
                <a:spcPct val="100000"/>
              </a:lnSpc>
            </a:pPr>
            <a:endParaRPr lang="en-US" sz="1700" dirty="0"/>
          </a:p>
        </p:txBody>
      </p:sp>
    </p:spTree>
    <p:extLst>
      <p:ext uri="{BB962C8B-B14F-4D97-AF65-F5344CB8AC3E}">
        <p14:creationId xmlns:p14="http://schemas.microsoft.com/office/powerpoint/2010/main" val="4773124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153F4-A661-F70D-56B6-4924AF8ED3EB}"/>
              </a:ext>
            </a:extLst>
          </p:cNvPr>
          <p:cNvSpPr>
            <a:spLocks noGrp="1"/>
          </p:cNvSpPr>
          <p:nvPr>
            <p:ph type="ctrTitle"/>
          </p:nvPr>
        </p:nvSpPr>
        <p:spPr/>
        <p:txBody>
          <a:bodyPr/>
          <a:lstStyle/>
          <a:p>
            <a:r>
              <a:rPr lang="en-US" b="1" dirty="0"/>
              <a:t>Questions?</a:t>
            </a:r>
            <a:endParaRPr lang="en-US" dirty="0"/>
          </a:p>
        </p:txBody>
      </p:sp>
      <p:sp>
        <p:nvSpPr>
          <p:cNvPr id="3" name="Text Placeholder 2">
            <a:extLst>
              <a:ext uri="{FF2B5EF4-FFF2-40B4-BE49-F238E27FC236}">
                <a16:creationId xmlns:a16="http://schemas.microsoft.com/office/drawing/2014/main" id="{53C4E79F-F05C-4C9D-570E-C25DCB04D55E}"/>
              </a:ext>
            </a:extLst>
          </p:cNvPr>
          <p:cNvSpPr>
            <a:spLocks noGrp="1"/>
          </p:cNvSpPr>
          <p:nvPr>
            <p:ph type="body" sz="quarter" idx="10"/>
          </p:nvPr>
        </p:nvSpPr>
        <p:spPr/>
        <p:txBody>
          <a:bodyPr/>
          <a:lstStyle/>
          <a:p>
            <a:endParaRPr lang="en-US" dirty="0"/>
          </a:p>
        </p:txBody>
      </p:sp>
      <p:pic>
        <p:nvPicPr>
          <p:cNvPr id="4" name="Content Placeholder 4" descr="A pink and white stuffed animal&#10;&#10;Description automatically generated">
            <a:extLst>
              <a:ext uri="{FF2B5EF4-FFF2-40B4-BE49-F238E27FC236}">
                <a16:creationId xmlns:a16="http://schemas.microsoft.com/office/drawing/2014/main" id="{9BC86E56-A65F-558A-C390-C409583550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2000" y="2336038"/>
            <a:ext cx="7084000" cy="7084000"/>
          </a:xfrm>
          <a:prstGeom prst="rect">
            <a:avLst/>
          </a:prstGeom>
        </p:spPr>
      </p:pic>
    </p:spTree>
    <p:extLst>
      <p:ext uri="{BB962C8B-B14F-4D97-AF65-F5344CB8AC3E}">
        <p14:creationId xmlns:p14="http://schemas.microsoft.com/office/powerpoint/2010/main" val="33337006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err="1"/>
              <a:t>Thank</a:t>
            </a:r>
            <a:r>
              <a:rPr lang="pt-BR" dirty="0"/>
              <a:t> </a:t>
            </a:r>
            <a:r>
              <a:rPr lang="pt-BR" dirty="0" err="1"/>
              <a:t>You</a:t>
            </a:r>
            <a:r>
              <a:rPr lang="pt-BR" dirty="0"/>
              <a:t>!</a:t>
            </a:r>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5214018" y="6057900"/>
            <a:ext cx="7859964" cy="620938"/>
          </a:xfrm>
          <a:prstGeom prst="rect">
            <a:avLst/>
          </a:prstGeom>
        </p:spPr>
      </p:pic>
    </p:spTree>
    <p:extLst>
      <p:ext uri="{BB962C8B-B14F-4D97-AF65-F5344CB8AC3E}">
        <p14:creationId xmlns:p14="http://schemas.microsoft.com/office/powerpoint/2010/main" val="3531161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1927B-5AEB-93E7-21A5-02B27BD45F9D}"/>
              </a:ext>
            </a:extLst>
          </p:cNvPr>
          <p:cNvSpPr>
            <a:spLocks noGrp="1"/>
          </p:cNvSpPr>
          <p:nvPr>
            <p:ph type="ctrTitle"/>
          </p:nvPr>
        </p:nvSpPr>
        <p:spPr/>
        <p:txBody>
          <a:bodyPr/>
          <a:lstStyle/>
          <a:p>
            <a:r>
              <a:rPr lang="en-US" sz="4800" b="1" dirty="0"/>
              <a:t>AJCC 8th Edition Staging for Colon Cancer</a:t>
            </a:r>
            <a:endParaRPr lang="en-US" sz="4800" dirty="0"/>
          </a:p>
        </p:txBody>
      </p:sp>
      <p:sp>
        <p:nvSpPr>
          <p:cNvPr id="3" name="Text Placeholder 2">
            <a:extLst>
              <a:ext uri="{FF2B5EF4-FFF2-40B4-BE49-F238E27FC236}">
                <a16:creationId xmlns:a16="http://schemas.microsoft.com/office/drawing/2014/main" id="{66FDF0BC-781E-BC6D-7A06-8924680A2179}"/>
              </a:ext>
            </a:extLst>
          </p:cNvPr>
          <p:cNvSpPr>
            <a:spLocks noGrp="1"/>
          </p:cNvSpPr>
          <p:nvPr>
            <p:ph type="body" sz="quarter" idx="10"/>
          </p:nvPr>
        </p:nvSpPr>
        <p:spPr/>
        <p:txBody>
          <a:bodyPr/>
          <a:lstStyle/>
          <a:p>
            <a:r>
              <a:rPr lang="en-US" dirty="0" err="1"/>
              <a:t>pTis</a:t>
            </a:r>
            <a:r>
              <a:rPr lang="en-US" dirty="0"/>
              <a:t>: Carcinoma in situ</a:t>
            </a:r>
          </a:p>
          <a:p>
            <a:r>
              <a:rPr lang="en-US" dirty="0"/>
              <a:t>pT1: Invasion of submucosa</a:t>
            </a:r>
          </a:p>
          <a:p>
            <a:r>
              <a:rPr lang="en-US" dirty="0"/>
              <a:t>pT2: Invasion of muscularis propria</a:t>
            </a:r>
          </a:p>
          <a:p>
            <a:r>
              <a:rPr lang="en-US" dirty="0"/>
              <a:t>pT3: Invasion of </a:t>
            </a:r>
            <a:r>
              <a:rPr lang="en-US" dirty="0" err="1"/>
              <a:t>pericolorectal</a:t>
            </a:r>
            <a:r>
              <a:rPr lang="en-US" dirty="0"/>
              <a:t> tissue (including subserosa)</a:t>
            </a:r>
          </a:p>
          <a:p>
            <a:r>
              <a:rPr lang="en-US" dirty="0"/>
              <a:t>pT4a: Invasion of visceral peritoneum</a:t>
            </a:r>
          </a:p>
          <a:p>
            <a:r>
              <a:rPr lang="en-US" dirty="0"/>
              <a:t>pT4b: Direct invasion into/adherence to other structures</a:t>
            </a:r>
          </a:p>
          <a:p>
            <a:endParaRPr lang="en-US" dirty="0"/>
          </a:p>
        </p:txBody>
      </p:sp>
    </p:spTree>
    <p:extLst>
      <p:ext uri="{BB962C8B-B14F-4D97-AF65-F5344CB8AC3E}">
        <p14:creationId xmlns:p14="http://schemas.microsoft.com/office/powerpoint/2010/main" val="3566519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46BCC-EDC2-1F7A-1035-CE207E80B53A}"/>
              </a:ext>
            </a:extLst>
          </p:cNvPr>
          <p:cNvSpPr>
            <a:spLocks noGrp="1"/>
          </p:cNvSpPr>
          <p:nvPr>
            <p:ph type="ctrTitle"/>
          </p:nvPr>
        </p:nvSpPr>
        <p:spPr/>
        <p:txBody>
          <a:bodyPr/>
          <a:lstStyle/>
          <a:p>
            <a:r>
              <a:rPr lang="en-US" sz="4800" b="1" dirty="0"/>
              <a:t>AJCC 8th Edition Staging for Colon Cancer</a:t>
            </a:r>
            <a:endParaRPr lang="en-US" sz="4800" dirty="0"/>
          </a:p>
        </p:txBody>
      </p:sp>
      <p:sp>
        <p:nvSpPr>
          <p:cNvPr id="3" name="Text Placeholder 2">
            <a:extLst>
              <a:ext uri="{FF2B5EF4-FFF2-40B4-BE49-F238E27FC236}">
                <a16:creationId xmlns:a16="http://schemas.microsoft.com/office/drawing/2014/main" id="{698F255F-80D1-DEA1-B04B-039007A6F99C}"/>
              </a:ext>
            </a:extLst>
          </p:cNvPr>
          <p:cNvSpPr>
            <a:spLocks noGrp="1"/>
          </p:cNvSpPr>
          <p:nvPr>
            <p:ph type="body" sz="quarter" idx="10"/>
          </p:nvPr>
        </p:nvSpPr>
        <p:spPr/>
        <p:txBody>
          <a:bodyPr/>
          <a:lstStyle/>
          <a:p>
            <a:r>
              <a:rPr lang="en-US" dirty="0"/>
              <a:t>pN0: 0 nodes involved</a:t>
            </a:r>
          </a:p>
          <a:p>
            <a:r>
              <a:rPr lang="en-US" dirty="0"/>
              <a:t>pN1a: 1 node involved (tumor measuring </a:t>
            </a:r>
            <a:r>
              <a:rPr lang="en-US" u="sng" dirty="0"/>
              <a:t>&gt;</a:t>
            </a:r>
            <a:r>
              <a:rPr lang="en-US" dirty="0"/>
              <a:t>0.2 mm)</a:t>
            </a:r>
          </a:p>
          <a:p>
            <a:r>
              <a:rPr lang="en-US" dirty="0"/>
              <a:t>pN1b: 2-3 nodes involved</a:t>
            </a:r>
          </a:p>
          <a:p>
            <a:r>
              <a:rPr lang="en-US" dirty="0"/>
              <a:t>pN1c: Tumor deposits </a:t>
            </a:r>
            <a:r>
              <a:rPr lang="en-US" u="sng" dirty="0"/>
              <a:t>and</a:t>
            </a:r>
            <a:r>
              <a:rPr lang="en-US" dirty="0"/>
              <a:t> no nodes involved</a:t>
            </a:r>
          </a:p>
          <a:p>
            <a:r>
              <a:rPr lang="en-US" dirty="0"/>
              <a:t>pN2a: 4-6 nodes involved</a:t>
            </a:r>
          </a:p>
          <a:p>
            <a:r>
              <a:rPr lang="en-US" dirty="0"/>
              <a:t>pN2b: &gt;6 nodes involved</a:t>
            </a:r>
          </a:p>
          <a:p>
            <a:endParaRPr lang="en-US" dirty="0"/>
          </a:p>
        </p:txBody>
      </p:sp>
    </p:spTree>
    <p:extLst>
      <p:ext uri="{BB962C8B-B14F-4D97-AF65-F5344CB8AC3E}">
        <p14:creationId xmlns:p14="http://schemas.microsoft.com/office/powerpoint/2010/main" val="807725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D0387-38AF-C685-615B-E817DC53705C}"/>
              </a:ext>
            </a:extLst>
          </p:cNvPr>
          <p:cNvSpPr>
            <a:spLocks noGrp="1"/>
          </p:cNvSpPr>
          <p:nvPr>
            <p:ph type="ctrTitle"/>
          </p:nvPr>
        </p:nvSpPr>
        <p:spPr/>
        <p:txBody>
          <a:bodyPr/>
          <a:lstStyle/>
          <a:p>
            <a:r>
              <a:rPr lang="en-US" sz="4800" b="1" dirty="0"/>
              <a:t>AJCC 8th Edition Staging for Colon Cancer</a:t>
            </a:r>
            <a:endParaRPr lang="en-US" sz="4800" dirty="0"/>
          </a:p>
        </p:txBody>
      </p:sp>
      <p:sp>
        <p:nvSpPr>
          <p:cNvPr id="3" name="Text Placeholder 2">
            <a:extLst>
              <a:ext uri="{FF2B5EF4-FFF2-40B4-BE49-F238E27FC236}">
                <a16:creationId xmlns:a16="http://schemas.microsoft.com/office/drawing/2014/main" id="{6234E425-3178-72EA-41F5-DC70D2285148}"/>
              </a:ext>
            </a:extLst>
          </p:cNvPr>
          <p:cNvSpPr>
            <a:spLocks noGrp="1"/>
          </p:cNvSpPr>
          <p:nvPr>
            <p:ph type="body" sz="quarter" idx="10"/>
          </p:nvPr>
        </p:nvSpPr>
        <p:spPr/>
        <p:txBody>
          <a:bodyPr/>
          <a:lstStyle/>
          <a:p>
            <a:r>
              <a:rPr lang="en-US" dirty="0"/>
              <a:t>pM0: No distant metastasis (not a pathologist determination)</a:t>
            </a:r>
          </a:p>
          <a:p>
            <a:r>
              <a:rPr lang="en-US" dirty="0"/>
              <a:t>pM1a: Metastasis to 1 distant site/organ, no peritoneal </a:t>
            </a:r>
            <a:r>
              <a:rPr lang="en-US" dirty="0" err="1"/>
              <a:t>mets</a:t>
            </a:r>
            <a:endParaRPr lang="en-US" dirty="0"/>
          </a:p>
          <a:p>
            <a:r>
              <a:rPr lang="en-US" dirty="0"/>
              <a:t>pM1b: Metastasis to &gt;1 distant site/organ, no peritoneal </a:t>
            </a:r>
            <a:r>
              <a:rPr lang="en-US" dirty="0" err="1"/>
              <a:t>mets</a:t>
            </a:r>
            <a:endParaRPr lang="en-US" dirty="0"/>
          </a:p>
          <a:p>
            <a:r>
              <a:rPr lang="en-US" dirty="0"/>
              <a:t>pM1c: Peritoneal </a:t>
            </a:r>
            <a:r>
              <a:rPr lang="en-US" dirty="0" err="1"/>
              <a:t>mets</a:t>
            </a:r>
            <a:r>
              <a:rPr lang="en-US" dirty="0"/>
              <a:t>, +/- distant </a:t>
            </a:r>
            <a:r>
              <a:rPr lang="en-US" dirty="0" err="1"/>
              <a:t>mets</a:t>
            </a:r>
            <a:endParaRPr lang="en-US" dirty="0"/>
          </a:p>
          <a:p>
            <a:endParaRPr lang="en-US" dirty="0"/>
          </a:p>
        </p:txBody>
      </p:sp>
    </p:spTree>
    <p:extLst>
      <p:ext uri="{BB962C8B-B14F-4D97-AF65-F5344CB8AC3E}">
        <p14:creationId xmlns:p14="http://schemas.microsoft.com/office/powerpoint/2010/main" val="4107382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ADCD-04FB-901C-4364-F44B91875607}"/>
              </a:ext>
            </a:extLst>
          </p:cNvPr>
          <p:cNvSpPr>
            <a:spLocks noGrp="1"/>
          </p:cNvSpPr>
          <p:nvPr>
            <p:ph type="ctrTitle"/>
          </p:nvPr>
        </p:nvSpPr>
        <p:spPr/>
        <p:txBody>
          <a:bodyPr/>
          <a:lstStyle/>
          <a:p>
            <a:r>
              <a:rPr lang="en-US" b="1" dirty="0"/>
              <a:t>Why Does Staging Matter?</a:t>
            </a:r>
            <a:endParaRPr lang="en-US" dirty="0"/>
          </a:p>
        </p:txBody>
      </p:sp>
      <p:sp>
        <p:nvSpPr>
          <p:cNvPr id="3" name="Text Placeholder 2">
            <a:extLst>
              <a:ext uri="{FF2B5EF4-FFF2-40B4-BE49-F238E27FC236}">
                <a16:creationId xmlns:a16="http://schemas.microsoft.com/office/drawing/2014/main" id="{510FC432-D443-BC00-77FF-A660290F39A3}"/>
              </a:ext>
            </a:extLst>
          </p:cNvPr>
          <p:cNvSpPr>
            <a:spLocks noGrp="1"/>
          </p:cNvSpPr>
          <p:nvPr>
            <p:ph type="body" sz="quarter" idx="10"/>
          </p:nvPr>
        </p:nvSpPr>
        <p:spPr/>
        <p:txBody>
          <a:bodyPr/>
          <a:lstStyle/>
          <a:p>
            <a:r>
              <a:rPr lang="en-US" dirty="0"/>
              <a:t>Stage I (pT2N0 or better) – probably no adjuvant therapy</a:t>
            </a:r>
          </a:p>
          <a:p>
            <a:r>
              <a:rPr lang="en-US" dirty="0"/>
              <a:t>Stage IIB-IVC (pT4aN0 or worse) – probably adjuvant therapy</a:t>
            </a:r>
          </a:p>
          <a:p>
            <a:r>
              <a:rPr lang="en-US" dirty="0"/>
              <a:t>Stage IIA (pT3N0) – the area of uncertainty</a:t>
            </a:r>
          </a:p>
          <a:p>
            <a:r>
              <a:rPr lang="en-US" dirty="0"/>
              <a:t>	Any adverse risk factors? LVI, PNI, high-grade, tumor budding, perforation, etc.</a:t>
            </a:r>
          </a:p>
          <a:p>
            <a:endParaRPr lang="en-US" dirty="0"/>
          </a:p>
        </p:txBody>
      </p:sp>
    </p:spTree>
    <p:extLst>
      <p:ext uri="{BB962C8B-B14F-4D97-AF65-F5344CB8AC3E}">
        <p14:creationId xmlns:p14="http://schemas.microsoft.com/office/powerpoint/2010/main" val="1298882015"/>
      </p:ext>
    </p:extLst>
  </p:cSld>
  <p:clrMapOvr>
    <a:masterClrMapping/>
  </p:clrMapOvr>
</p:sld>
</file>

<file path=ppt/theme/theme1.xml><?xml version="1.0" encoding="utf-8"?>
<a:theme xmlns:a="http://schemas.openxmlformats.org/drawingml/2006/main" name="Congresso de Patologia">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f5a567c0-1ac9-49a2-966f-a00bf8425481" Revision="1" Stencil="System.MyShapes" StencilVersion="1.0"/>
</Control>
</file>

<file path=customXml/item10.xml><?xml version="1.0" encoding="utf-8"?>
<Control xmlns="http://schemas.microsoft.com/VisualStudio/2011/storyboarding/control">
  <Id Name="0a9a4825-af60-40dc-88a1-3253f3e0d7f7" Revision="1" Stencil="System.MyShapes" StencilVersion="1.0"/>
</Control>
</file>

<file path=customXml/item11.xml><?xml version="1.0" encoding="utf-8"?>
<Control xmlns="http://schemas.microsoft.com/VisualStudio/2011/storyboarding/control">
  <Id Name="37d46d3a-d21d-4b92-a139-756aec7f975c" Revision="1" Stencil="System.MyShapes" StencilVersion="1.0"/>
</Control>
</file>

<file path=customXml/item12.xml><?xml version="1.0" encoding="utf-8"?>
<Control xmlns="http://schemas.microsoft.com/VisualStudio/2011/storyboarding/control">
  <Id Name="f5a567c0-1ac9-49a2-966f-a00bf8425481" Revision="1" Stencil="System.MyShapes" StencilVersion="1.0"/>
</Control>
</file>

<file path=customXml/item13.xml><?xml version="1.0" encoding="utf-8"?>
<Control xmlns="http://schemas.microsoft.com/VisualStudio/2011/storyboarding/control">
  <Id Name="f5a567c0-1ac9-49a2-966f-a00bf8425481" Revision="1" Stencil="System.MyShapes" StencilVersion="1.0"/>
</Control>
</file>

<file path=customXml/item14.xml><?xml version="1.0" encoding="utf-8"?>
<Control xmlns="http://schemas.microsoft.com/VisualStudio/2011/storyboarding/control">
  <Id Name="5b101e26-a922-4310-9dbd-60b14fea8887" Revision="1" Stencil="System.MyShapes" StencilVersion="1.0"/>
</Control>
</file>

<file path=customXml/item15.xml><?xml version="1.0" encoding="utf-8"?>
<Control xmlns="http://schemas.microsoft.com/VisualStudio/2011/storyboarding/control">
  <Id Name="53580243-bdf6-453f-83a8-3cbdd5668771" Revision="1" Stencil="System.MyShapes" StencilVersion="1.0"/>
</Control>
</file>

<file path=customXml/item16.xml><?xml version="1.0" encoding="utf-8"?>
<Control xmlns="http://schemas.microsoft.com/VisualStudio/2011/storyboarding/control">
  <Id Name="5b101e26-a922-4310-9dbd-60b14fea8887" Revision="1" Stencil="System.MyShapes" StencilVersion="1.0"/>
</Control>
</file>

<file path=customXml/item17.xml><?xml version="1.0" encoding="utf-8"?>
<Control xmlns="http://schemas.microsoft.com/VisualStudio/2011/storyboarding/control">
  <Id Name="1c6c6d66-e46c-434a-a59f-9d28ee3d7f0e" Revision="1" Stencil="System.MyShapes" StencilVersion="1.0"/>
</Control>
</file>

<file path=customXml/item18.xml><?xml version="1.0" encoding="utf-8"?>
<Control xmlns="http://schemas.microsoft.com/VisualStudio/2011/storyboarding/control">
  <Id Name="639d4620-01c4-4147-85d1-630f460179d7" Revision="1" Stencil="System.MyShapes" StencilVersion="1.0"/>
</Control>
</file>

<file path=customXml/item19.xml><?xml version="1.0" encoding="utf-8"?>
<Control xmlns="http://schemas.microsoft.com/VisualStudio/2011/storyboarding/control">
  <Id Name="f5a567c0-1ac9-49a2-966f-a00bf8425481" Revision="1" Stencil="System.MyShapes" StencilVersion="1.0"/>
</Control>
</file>

<file path=customXml/item2.xml><?xml version="1.0" encoding="utf-8"?>
<Control xmlns="http://schemas.microsoft.com/VisualStudio/2011/storyboarding/control">
  <Id Name="97049ea3-0512-4d28-93cd-1fe9390555f9" Revision="1" Stencil="System.MyShapes" StencilVersion="1.0"/>
</Control>
</file>

<file path=customXml/item20.xml><?xml version="1.0" encoding="utf-8"?>
<Control xmlns="http://schemas.microsoft.com/VisualStudio/2011/storyboarding/control">
  <Id Name="d3fce018-2bf8-40cf-99d5-06f634592dc2" Revision="1" Stencil="System.MyShapes" StencilVersion="1.0"/>
</Control>
</file>

<file path=customXml/item3.xml><?xml version="1.0" encoding="utf-8"?>
<Control xmlns="http://schemas.microsoft.com/VisualStudio/2011/storyboarding/control">
  <Id Name="37d46d3a-d21d-4b92-a139-756aec7f975c" Revision="1" Stencil="System.MyShapes" StencilVersion="1.0"/>
</Control>
</file>

<file path=customXml/item4.xml><?xml version="1.0" encoding="utf-8"?>
<Control xmlns="http://schemas.microsoft.com/VisualStudio/2011/storyboarding/control">
  <Id Name="639d4620-01c4-4147-85d1-630f460179d7" Revision="1" Stencil="System.MyShapes" StencilVersion="1.0"/>
</Control>
</file>

<file path=customXml/item5.xml><?xml version="1.0" encoding="utf-8"?>
<Control xmlns="http://schemas.microsoft.com/VisualStudio/2011/storyboarding/control">
  <Id Name="639d4620-01c4-4147-85d1-630f460179d7" Revision="1" Stencil="System.MyShapes" StencilVersion="1.0"/>
</Control>
</file>

<file path=customXml/item6.xml><?xml version="1.0" encoding="utf-8"?>
<Control xmlns="http://schemas.microsoft.com/VisualStudio/2011/storyboarding/control">
  <Id Name="1c6c6d66-e46c-434a-a59f-9d28ee3d7f0e" Revision="1" Stencil="System.MyShapes" StencilVersion="1.0"/>
</Control>
</file>

<file path=customXml/item7.xml><?xml version="1.0" encoding="utf-8"?>
<Control xmlns="http://schemas.microsoft.com/VisualStudio/2011/storyboarding/control">
  <Id Name="0a9a4825-af60-40dc-88a1-3253f3e0d7f7" Revision="1" Stencil="System.MyShapes" StencilVersion="1.0"/>
</Control>
</file>

<file path=customXml/item8.xml><?xml version="1.0" encoding="utf-8"?>
<Control xmlns="http://schemas.microsoft.com/VisualStudio/2011/storyboarding/control">
  <Id Name="53580243-bdf6-453f-83a8-3cbdd5668771" Revision="1" Stencil="System.MyShapes" StencilVersion="1.0"/>
</Control>
</file>

<file path=customXml/item9.xml><?xml version="1.0" encoding="utf-8"?>
<Control xmlns="http://schemas.microsoft.com/VisualStudio/2011/storyboarding/control">
  <Id Name="f5a567c0-1ac9-49a2-966f-a00bf8425481" Revision="1" Stencil="System.MyShapes" StencilVersion="1.0"/>
</Control>
</file>

<file path=customXml/itemProps1.xml><?xml version="1.0" encoding="utf-8"?>
<ds:datastoreItem xmlns:ds="http://schemas.openxmlformats.org/officeDocument/2006/customXml" ds:itemID="{5E863CE9-3026-4E56-A554-3353EB6339DF}">
  <ds:schemaRefs>
    <ds:schemaRef ds:uri="http://schemas.microsoft.com/VisualStudio/2011/storyboarding/control"/>
  </ds:schemaRefs>
</ds:datastoreItem>
</file>

<file path=customXml/itemProps10.xml><?xml version="1.0" encoding="utf-8"?>
<ds:datastoreItem xmlns:ds="http://schemas.openxmlformats.org/officeDocument/2006/customXml" ds:itemID="{25464077-AB32-4500-9AA0-3C20B1FFFFB3}">
  <ds:schemaRefs>
    <ds:schemaRef ds:uri="http://schemas.microsoft.com/VisualStudio/2011/storyboarding/control"/>
  </ds:schemaRefs>
</ds:datastoreItem>
</file>

<file path=customXml/itemProps11.xml><?xml version="1.0" encoding="utf-8"?>
<ds:datastoreItem xmlns:ds="http://schemas.openxmlformats.org/officeDocument/2006/customXml" ds:itemID="{7AD2A8F4-A7E4-470C-A5DE-6D5632323B18}">
  <ds:schemaRefs>
    <ds:schemaRef ds:uri="http://schemas.microsoft.com/VisualStudio/2011/storyboarding/control"/>
  </ds:schemaRefs>
</ds:datastoreItem>
</file>

<file path=customXml/itemProps12.xml><?xml version="1.0" encoding="utf-8"?>
<ds:datastoreItem xmlns:ds="http://schemas.openxmlformats.org/officeDocument/2006/customXml" ds:itemID="{8A435F90-28E9-4DE7-B2CE-F65BE09BF789}">
  <ds:schemaRefs>
    <ds:schemaRef ds:uri="http://schemas.microsoft.com/VisualStudio/2011/storyboarding/control"/>
  </ds:schemaRefs>
</ds:datastoreItem>
</file>

<file path=customXml/itemProps13.xml><?xml version="1.0" encoding="utf-8"?>
<ds:datastoreItem xmlns:ds="http://schemas.openxmlformats.org/officeDocument/2006/customXml" ds:itemID="{64409CB1-79E8-4255-B6EF-4156EC6241EA}">
  <ds:schemaRefs>
    <ds:schemaRef ds:uri="http://schemas.microsoft.com/VisualStudio/2011/storyboarding/control"/>
  </ds:schemaRefs>
</ds:datastoreItem>
</file>

<file path=customXml/itemProps14.xml><?xml version="1.0" encoding="utf-8"?>
<ds:datastoreItem xmlns:ds="http://schemas.openxmlformats.org/officeDocument/2006/customXml" ds:itemID="{66584C4E-10A7-4D6A-B8A8-BCD2E6B5A60E}">
  <ds:schemaRefs>
    <ds:schemaRef ds:uri="http://schemas.microsoft.com/VisualStudio/2011/storyboarding/control"/>
  </ds:schemaRefs>
</ds:datastoreItem>
</file>

<file path=customXml/itemProps15.xml><?xml version="1.0" encoding="utf-8"?>
<ds:datastoreItem xmlns:ds="http://schemas.openxmlformats.org/officeDocument/2006/customXml" ds:itemID="{5D636A32-C9CE-4466-A7AA-4E99513F62CE}">
  <ds:schemaRefs>
    <ds:schemaRef ds:uri="http://schemas.microsoft.com/VisualStudio/2011/storyboarding/control"/>
  </ds:schemaRefs>
</ds:datastoreItem>
</file>

<file path=customXml/itemProps16.xml><?xml version="1.0" encoding="utf-8"?>
<ds:datastoreItem xmlns:ds="http://schemas.openxmlformats.org/officeDocument/2006/customXml" ds:itemID="{6E2D75E1-1DB4-4D06-BA7F-86761867684D}">
  <ds:schemaRefs>
    <ds:schemaRef ds:uri="http://schemas.microsoft.com/VisualStudio/2011/storyboarding/control"/>
  </ds:schemaRefs>
</ds:datastoreItem>
</file>

<file path=customXml/itemProps17.xml><?xml version="1.0" encoding="utf-8"?>
<ds:datastoreItem xmlns:ds="http://schemas.openxmlformats.org/officeDocument/2006/customXml" ds:itemID="{B08D06DF-C2AA-45EF-865E-1E729275B0C2}">
  <ds:schemaRefs>
    <ds:schemaRef ds:uri="http://schemas.microsoft.com/VisualStudio/2011/storyboarding/control"/>
  </ds:schemaRefs>
</ds:datastoreItem>
</file>

<file path=customXml/itemProps18.xml><?xml version="1.0" encoding="utf-8"?>
<ds:datastoreItem xmlns:ds="http://schemas.openxmlformats.org/officeDocument/2006/customXml" ds:itemID="{8F4D6BDA-3027-4CA4-B1D2-75C28A01AEEA}">
  <ds:schemaRefs>
    <ds:schemaRef ds:uri="http://schemas.microsoft.com/VisualStudio/2011/storyboarding/control"/>
  </ds:schemaRefs>
</ds:datastoreItem>
</file>

<file path=customXml/itemProps19.xml><?xml version="1.0" encoding="utf-8"?>
<ds:datastoreItem xmlns:ds="http://schemas.openxmlformats.org/officeDocument/2006/customXml" ds:itemID="{3C5A09BE-A599-42B0-9D62-59A72E25F70A}">
  <ds:schemaRefs>
    <ds:schemaRef ds:uri="http://schemas.microsoft.com/VisualStudio/2011/storyboarding/control"/>
  </ds:schemaRefs>
</ds:datastoreItem>
</file>

<file path=customXml/itemProps2.xml><?xml version="1.0" encoding="utf-8"?>
<ds:datastoreItem xmlns:ds="http://schemas.openxmlformats.org/officeDocument/2006/customXml" ds:itemID="{D8C6A5EA-7FE6-41CF-9278-A054B2D7B73F}">
  <ds:schemaRefs>
    <ds:schemaRef ds:uri="http://schemas.microsoft.com/VisualStudio/2011/storyboarding/control"/>
  </ds:schemaRefs>
</ds:datastoreItem>
</file>

<file path=customXml/itemProps20.xml><?xml version="1.0" encoding="utf-8"?>
<ds:datastoreItem xmlns:ds="http://schemas.openxmlformats.org/officeDocument/2006/customXml" ds:itemID="{4238F7FD-1397-40F9-8DA4-1B2363D5DF69}">
  <ds:schemaRefs>
    <ds:schemaRef ds:uri="http://schemas.microsoft.com/VisualStudio/2011/storyboarding/control"/>
  </ds:schemaRefs>
</ds:datastoreItem>
</file>

<file path=customXml/itemProps3.xml><?xml version="1.0" encoding="utf-8"?>
<ds:datastoreItem xmlns:ds="http://schemas.openxmlformats.org/officeDocument/2006/customXml" ds:itemID="{C842CB7E-1519-4A6D-8A59-AB0D277F7EEA}">
  <ds:schemaRefs>
    <ds:schemaRef ds:uri="http://schemas.microsoft.com/VisualStudio/2011/storyboarding/control"/>
  </ds:schemaRefs>
</ds:datastoreItem>
</file>

<file path=customXml/itemProps4.xml><?xml version="1.0" encoding="utf-8"?>
<ds:datastoreItem xmlns:ds="http://schemas.openxmlformats.org/officeDocument/2006/customXml" ds:itemID="{8C3949BB-B130-480F-AC4B-4A22079495C7}">
  <ds:schemaRefs>
    <ds:schemaRef ds:uri="http://schemas.microsoft.com/VisualStudio/2011/storyboarding/control"/>
  </ds:schemaRefs>
</ds:datastoreItem>
</file>

<file path=customXml/itemProps5.xml><?xml version="1.0" encoding="utf-8"?>
<ds:datastoreItem xmlns:ds="http://schemas.openxmlformats.org/officeDocument/2006/customXml" ds:itemID="{BBB7D1CD-2AF5-4E17-A0B8-96DF3BB13463}">
  <ds:schemaRefs>
    <ds:schemaRef ds:uri="http://schemas.microsoft.com/VisualStudio/2011/storyboarding/control"/>
  </ds:schemaRefs>
</ds:datastoreItem>
</file>

<file path=customXml/itemProps6.xml><?xml version="1.0" encoding="utf-8"?>
<ds:datastoreItem xmlns:ds="http://schemas.openxmlformats.org/officeDocument/2006/customXml" ds:itemID="{A221C96B-DBAD-41B8-B572-28EF1FE3B8C6}">
  <ds:schemaRefs>
    <ds:schemaRef ds:uri="http://schemas.microsoft.com/VisualStudio/2011/storyboarding/control"/>
  </ds:schemaRefs>
</ds:datastoreItem>
</file>

<file path=customXml/itemProps7.xml><?xml version="1.0" encoding="utf-8"?>
<ds:datastoreItem xmlns:ds="http://schemas.openxmlformats.org/officeDocument/2006/customXml" ds:itemID="{F69F0F43-3B9E-4646-9AAB-EC372D25A1C9}">
  <ds:schemaRefs>
    <ds:schemaRef ds:uri="http://schemas.microsoft.com/VisualStudio/2011/storyboarding/control"/>
  </ds:schemaRefs>
</ds:datastoreItem>
</file>

<file path=customXml/itemProps8.xml><?xml version="1.0" encoding="utf-8"?>
<ds:datastoreItem xmlns:ds="http://schemas.openxmlformats.org/officeDocument/2006/customXml" ds:itemID="{322D8AA5-CC48-42A5-A730-BEB4E70C3EEB}">
  <ds:schemaRefs>
    <ds:schemaRef ds:uri="http://schemas.microsoft.com/VisualStudio/2011/storyboarding/control"/>
  </ds:schemaRefs>
</ds:datastoreItem>
</file>

<file path=customXml/itemProps9.xml><?xml version="1.0" encoding="utf-8"?>
<ds:datastoreItem xmlns:ds="http://schemas.openxmlformats.org/officeDocument/2006/customXml" ds:itemID="{FC641727-A542-4B50-89B7-48E15488BC7B}">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Office Theme</Template>
  <TotalTime>386</TotalTime>
  <Words>2809</Words>
  <Application>Microsoft Office PowerPoint</Application>
  <PresentationFormat>Personalizar</PresentationFormat>
  <Paragraphs>253</Paragraphs>
  <Slides>56</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56</vt:i4>
      </vt:variant>
    </vt:vector>
  </HeadingPairs>
  <TitlesOfParts>
    <vt:vector size="61" baseType="lpstr">
      <vt:lpstr>Arial</vt:lpstr>
      <vt:lpstr>Calibri</vt:lpstr>
      <vt:lpstr>Calibri Bold</vt:lpstr>
      <vt:lpstr>Calibri Light</vt:lpstr>
      <vt:lpstr>Congresso de Patologia</vt:lpstr>
      <vt:lpstr>Challenges in Reporting and Staging  of Colorectal Carcinoma</vt:lpstr>
      <vt:lpstr>Disclosure of Relevant Financial Relationships</vt:lpstr>
      <vt:lpstr>Apresentação do PowerPoint</vt:lpstr>
      <vt:lpstr>Survey</vt:lpstr>
      <vt:lpstr>Outline</vt:lpstr>
      <vt:lpstr>AJCC 8th Edition Staging for Colon Cancer</vt:lpstr>
      <vt:lpstr>AJCC 8th Edition Staging for Colon Cancer</vt:lpstr>
      <vt:lpstr>AJCC 8th Edition Staging for Colon Cancer</vt:lpstr>
      <vt:lpstr>Why Does Staging Matter?</vt:lpstr>
      <vt:lpstr>Case 1</vt:lpstr>
      <vt:lpstr>pT3 and pT4 – so close, yet so far</vt:lpstr>
      <vt:lpstr>Obvious pT3</vt:lpstr>
      <vt:lpstr>Obvious pT4</vt:lpstr>
      <vt:lpstr>Now What?</vt:lpstr>
      <vt:lpstr>Options for Evaluating Equivocal T3/T4 Disease</vt:lpstr>
      <vt:lpstr>Does Subdividing pT3 Have Significance?</vt:lpstr>
      <vt:lpstr>Splitting Hairs That Are Already Split</vt:lpstr>
      <vt:lpstr>Survey</vt:lpstr>
      <vt:lpstr>Case 2</vt:lpstr>
      <vt:lpstr>Neoadjuvant Therapy in Rectal Carcinoma</vt:lpstr>
      <vt:lpstr>How Low Can You Go?</vt:lpstr>
      <vt:lpstr>Survey</vt:lpstr>
      <vt:lpstr>Case 3</vt:lpstr>
      <vt:lpstr>Acellular Mucin, Sans Neoadjuvant Therapy</vt:lpstr>
      <vt:lpstr>No Neoadjuvant Therapy</vt:lpstr>
      <vt:lpstr>Acellular Mucin, Sans Neoadjuvant Therapy</vt:lpstr>
      <vt:lpstr>Survey</vt:lpstr>
      <vt:lpstr>Case 4</vt:lpstr>
      <vt:lpstr>Isolated Tumor Cells</vt:lpstr>
      <vt:lpstr>Isolated Tumor Cells</vt:lpstr>
      <vt:lpstr>Blink and You’ll Miss Them</vt:lpstr>
      <vt:lpstr>Keratin IHC to Confirm</vt:lpstr>
      <vt:lpstr>Survey</vt:lpstr>
      <vt:lpstr>Additional Challenges in N-Category Staging</vt:lpstr>
      <vt:lpstr>More Lymph Nodes, Please</vt:lpstr>
      <vt:lpstr>Tumor Deposits … What, Where, Why</vt:lpstr>
      <vt:lpstr>Apresentação do PowerPoint</vt:lpstr>
      <vt:lpstr>Apresentação do PowerPoint</vt:lpstr>
      <vt:lpstr>Apresentação do PowerPoint</vt:lpstr>
      <vt:lpstr>Expert (Dis)agreement in Diagnosing TDs</vt:lpstr>
      <vt:lpstr>Expert (Dis)agreement in Diagnosing TDs</vt:lpstr>
      <vt:lpstr>No Distance Cutoff (But 2 mm Seems OK)</vt:lpstr>
      <vt:lpstr>Other Challenges in Synoptic Reporting</vt:lpstr>
      <vt:lpstr>Tumor Grading</vt:lpstr>
      <vt:lpstr>Does This Make The Grade?</vt:lpstr>
      <vt:lpstr>Tumor Budding</vt:lpstr>
      <vt:lpstr>What Counts as a Bud?</vt:lpstr>
      <vt:lpstr>How To Count Tumor Buds</vt:lpstr>
      <vt:lpstr>The Many Flavors of LVI</vt:lpstr>
      <vt:lpstr>Orphan Artery</vt:lpstr>
      <vt:lpstr>Protruding Tongue Sign</vt:lpstr>
      <vt:lpstr>Maybe, Maybe Not</vt:lpstr>
      <vt:lpstr>Elastin to the Rescue (Order Up Front?)</vt:lpstr>
      <vt:lpstr>References</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Alexsander Verrone</dc:creator>
  <cp:lastModifiedBy>CN PRODUÇÕES</cp:lastModifiedBy>
  <cp:revision>46</cp:revision>
  <dcterms:created xsi:type="dcterms:W3CDTF">2024-02-22T18:43:09Z</dcterms:created>
  <dcterms:modified xsi:type="dcterms:W3CDTF">2024-05-30T11:24:15Z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Tfs.LastKnownPath">
    <vt:lpwstr>https://d.docs.live.net/63ee6ee913b13d11/Alex/Congresso/2024/ppt.pptx</vt:lpwstr>
  </property>
</Properties>
</file>